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8" r:id="rId3"/>
    <p:sldId id="259" r:id="rId4"/>
    <p:sldId id="260" r:id="rId5"/>
    <p:sldId id="264" r:id="rId6"/>
    <p:sldId id="263" r:id="rId7"/>
    <p:sldId id="266" r:id="rId8"/>
  </p:sldIdLst>
  <p:sldSz cx="12192000" cy="6858000"/>
  <p:notesSz cx="6858000" cy="9144000"/>
  <p:defaultTextStyle>
    <a:defPPr>
      <a:defRPr lang="LID4096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375BD"/>
    <a:srgbClr val="385723"/>
    <a:srgbClr val="000000"/>
    <a:srgbClr val="D9D9D9"/>
    <a:srgbClr val="2880C1"/>
    <a:srgbClr val="559ACE"/>
    <a:srgbClr val="002060"/>
    <a:srgbClr val="92D05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324" autoAdjust="0"/>
    <p:restoredTop sz="94333" autoAdjust="0"/>
  </p:normalViewPr>
  <p:slideViewPr>
    <p:cSldViewPr snapToGrid="0">
      <p:cViewPr varScale="1">
        <p:scale>
          <a:sx n="70" d="100"/>
          <a:sy n="70" d="100"/>
        </p:scale>
        <p:origin x="606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3" d="100"/>
          <a:sy n="53" d="100"/>
        </p:scale>
        <p:origin x="284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Lakes Detected</c:v>
                </c:pt>
              </c:strCache>
            </c:strRef>
          </c:tx>
          <c:spPr>
            <a:solidFill>
              <a:srgbClr val="385723"/>
            </a:solidFill>
          </c:spPr>
          <c:dPt>
            <c:idx val="0"/>
            <c:bubble3D val="0"/>
            <c:spPr>
              <a:solidFill>
                <a:srgbClr val="1375BD"/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D0C-4D16-8EE9-E2192CE4ADEE}"/>
              </c:ext>
            </c:extLst>
          </c:dPt>
          <c:dPt>
            <c:idx val="1"/>
            <c:bubble3D val="0"/>
            <c:spPr>
              <a:solidFill>
                <a:schemeClr val="bg1">
                  <a:lumMod val="7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D0C-4D16-8EE9-E2192CE4ADEE}"/>
              </c:ext>
            </c:extLst>
          </c:dPt>
          <c:cat>
            <c:strRef>
              <c:f>Sheet1!$A$2:$A$3</c:f>
              <c:strCache>
                <c:ptCount val="2"/>
                <c:pt idx="0">
                  <c:v>Yes</c:v>
                </c:pt>
                <c:pt idx="1">
                  <c:v>No</c:v>
                </c:pt>
              </c:strCache>
            </c:strRef>
          </c:cat>
          <c:val>
            <c:numRef>
              <c:f>Sheet1!$B$2:$B$3</c:f>
              <c:numCache>
                <c:formatCode>General</c:formatCode>
                <c:ptCount val="2"/>
                <c:pt idx="0">
                  <c:v>28</c:v>
                </c:pt>
                <c:pt idx="1">
                  <c:v>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6D0C-4D16-8EE9-E2192CE4ADE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75"/>
      </c:doughnut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LID4096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3">
  <a:schemeClr val="accent6"/>
  <a:schemeClr val="accent5"/>
  <a:schemeClr val="accent4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5938EBF-EF2B-43D9-8D54-7E7CC3CBF75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3BFAF23-7199-42D8-BC6E-46162AF0242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BB9F7B-3CCF-4ED7-A2D2-F645DBD3FD06}" type="datetimeFigureOut">
              <a:rPr lang="LID4096" smtClean="0"/>
              <a:t>05/07/2020</a:t>
            </a:fld>
            <a:endParaRPr lang="LID4096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950892-2858-468B-BBB8-FE0E13AB435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AD73229-BA1D-45FE-9136-BB714AF8CEF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19C258-C6FE-432A-8798-638E2B7E29F1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412271993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svg>
</file>

<file path=ppt/media/image2.png>
</file>

<file path=ppt/media/image20.png>
</file>

<file path=ppt/media/image21.svg>
</file>

<file path=ppt/media/image22.png>
</file>

<file path=ppt/media/image23.png>
</file>

<file path=ppt/media/image24.png>
</file>

<file path=ppt/media/image25.svg>
</file>

<file path=ppt/media/image26.png>
</file>

<file path=ppt/media/image27.svg>
</file>

<file path=ppt/media/image28.png>
</file>

<file path=ppt/media/image29.sv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E33DF7C-5D31-4C5E-866D-C9E8A4195E22}" type="datetimeFigureOut">
              <a:rPr lang="LID4096" smtClean="0"/>
              <a:t>05/07/2020</a:t>
            </a:fld>
            <a:endParaRPr lang="LID4096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ID4096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ID4096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2B66FE-A355-4914-9132-49344CF165E7}" type="slidenum">
              <a:rPr lang="LID4096" smtClean="0"/>
              <a:t>‹#›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12700630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1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972113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2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90387136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3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528215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4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031076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5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5806475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6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327017327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2B66FE-A355-4914-9132-49344CF165E7}" type="slidenum">
              <a:rPr lang="LID4096" smtClean="0"/>
              <a:t>7</a:t>
            </a:fld>
            <a:endParaRPr lang="LID4096"/>
          </a:p>
        </p:txBody>
      </p:sp>
    </p:spTree>
    <p:extLst>
      <p:ext uri="{BB962C8B-B14F-4D97-AF65-F5344CB8AC3E}">
        <p14:creationId xmlns:p14="http://schemas.microsoft.com/office/powerpoint/2010/main" val="2095552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42C31B94-B447-4E11-B5F6-73ABF839AAC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LID4096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4F30D7-E3F1-41B8-97B9-F4E276F1E7E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B4542981-F270-4051-A68D-BB55F5E890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600200"/>
            <a:ext cx="10515600" cy="1325563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27DD5AB9-3E5F-4FC5-A680-552FE76C6B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pic>
        <p:nvPicPr>
          <p:cNvPr id="15" name="Picture 14" descr="A drawing of a face&#10;&#10;Description automatically generated">
            <a:extLst>
              <a:ext uri="{FF2B5EF4-FFF2-40B4-BE49-F238E27FC236}">
                <a16:creationId xmlns:a16="http://schemas.microsoft.com/office/drawing/2014/main" id="{CF6E1D48-C6D4-46D6-88D1-F6D7AEBC6BE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5" y="6324191"/>
            <a:ext cx="1028935" cy="360000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D7EF689F-8BD2-4CC1-A341-9C971467D68A}"/>
              </a:ext>
            </a:extLst>
          </p:cNvPr>
          <p:cNvGrpSpPr/>
          <p:nvPr userDrawn="1"/>
        </p:nvGrpSpPr>
        <p:grpSpPr>
          <a:xfrm>
            <a:off x="9570079" y="6324191"/>
            <a:ext cx="2512186" cy="360000"/>
            <a:chOff x="1151750" y="6324191"/>
            <a:chExt cx="2512186" cy="360000"/>
          </a:xfrm>
        </p:grpSpPr>
        <p:pic>
          <p:nvPicPr>
            <p:cNvPr id="13" name="Picture 12" descr="A close up of a sign&#10;&#10;Description automatically generated">
              <a:extLst>
                <a:ext uri="{FF2B5EF4-FFF2-40B4-BE49-F238E27FC236}">
                  <a16:creationId xmlns:a16="http://schemas.microsoft.com/office/drawing/2014/main" id="{931BADB2-C5E4-4373-A6C7-B387F3892B7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pic>
          <p:nvPicPr>
            <p:cNvPr id="16" name="Picture 15" descr="A picture containing clock&#10;&#10;Description automatically generated">
              <a:extLst>
                <a:ext uri="{FF2B5EF4-FFF2-40B4-BE49-F238E27FC236}">
                  <a16:creationId xmlns:a16="http://schemas.microsoft.com/office/drawing/2014/main" id="{6744D3E6-D171-4A84-824F-428ED0CF05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127937" y="6324191"/>
              <a:ext cx="1535999" cy="36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031279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Vertical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1462D3-9BAA-4C5A-96BF-2487CE4C4AC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AC0DC3BA-6DF2-4957-84BB-00F192D734AA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0" name="Picture 9" descr="A close up of a sign&#10;&#10;Description automatically generated">
              <a:extLst>
                <a:ext uri="{FF2B5EF4-FFF2-40B4-BE49-F238E27FC236}">
                  <a16:creationId xmlns:a16="http://schemas.microsoft.com/office/drawing/2014/main" id="{9873AEDA-3367-4E1C-B35E-6993CD80E7C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CD942F8F-E72B-4CE9-892B-C6470CEE9B21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2" name="Picture 11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7C35C1BA-C979-445D-958C-F84A4B5A69F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3" name="Picture 12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8E073697-F9EE-44D3-83B0-29748F0BA09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13681ECE-73DC-425C-80BC-37521756CFC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15" name="Footer Placeholder 7">
            <a:extLst>
              <a:ext uri="{FF2B5EF4-FFF2-40B4-BE49-F238E27FC236}">
                <a16:creationId xmlns:a16="http://schemas.microsoft.com/office/drawing/2014/main" id="{F0278DB1-2A9C-4761-A67C-95EFDA3D70E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6" name="Slide Number Placeholder 8">
            <a:extLst>
              <a:ext uri="{FF2B5EF4-FFF2-40B4-BE49-F238E27FC236}">
                <a16:creationId xmlns:a16="http://schemas.microsoft.com/office/drawing/2014/main" id="{ACF7DA0C-1B32-4817-B450-98B9D87CDB5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091269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1A1A149-9505-41DC-939C-C440C2CF656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AB44C54-7BFB-48B8-AB12-A0BD5FA5E4A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246C859E-BFC5-4CC2-90E8-6557AA3AE0AE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3" name="Picture 12" descr="A close up of a sign&#10;&#10;Description automatically generated">
              <a:extLst>
                <a:ext uri="{FF2B5EF4-FFF2-40B4-BE49-F238E27FC236}">
                  <a16:creationId xmlns:a16="http://schemas.microsoft.com/office/drawing/2014/main" id="{E00311C7-D3CA-4291-8E27-24C12BA07242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A7F281BE-5C35-4AB9-8319-CEDEB6AA893A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5" name="Picture 14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559B9A60-8FBA-4808-BE27-357F9764233C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6" name="Picture 15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2721D227-AEC8-4C14-A540-433D6F982D1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7" name="Date Placeholder 6">
            <a:extLst>
              <a:ext uri="{FF2B5EF4-FFF2-40B4-BE49-F238E27FC236}">
                <a16:creationId xmlns:a16="http://schemas.microsoft.com/office/drawing/2014/main" id="{07D22883-4AE0-4FFB-8625-18ACED6CDD2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18" name="Footer Placeholder 7">
            <a:extLst>
              <a:ext uri="{FF2B5EF4-FFF2-40B4-BE49-F238E27FC236}">
                <a16:creationId xmlns:a16="http://schemas.microsoft.com/office/drawing/2014/main" id="{D24A155D-FA9C-44CA-823F-026D2BD953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9" name="Slide Number Placeholder 8">
            <a:extLst>
              <a:ext uri="{FF2B5EF4-FFF2-40B4-BE49-F238E27FC236}">
                <a16:creationId xmlns:a16="http://schemas.microsoft.com/office/drawing/2014/main" id="{392C0312-7435-4DF4-A9C3-8D52F2F99D3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83581368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17D24CE-F527-4797-9F1B-90CC7C3036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pic>
        <p:nvPicPr>
          <p:cNvPr id="21" name="Picture 20" descr="A drawing of a face&#10;&#10;Description automatically generated">
            <a:extLst>
              <a:ext uri="{FF2B5EF4-FFF2-40B4-BE49-F238E27FC236}">
                <a16:creationId xmlns:a16="http://schemas.microsoft.com/office/drawing/2014/main" id="{167F0F24-2E77-4E1A-80B5-4001E9D66E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5" y="6324191"/>
            <a:ext cx="1028935" cy="360000"/>
          </a:xfrm>
          <a:prstGeom prst="rect">
            <a:avLst/>
          </a:prstGeom>
        </p:spPr>
      </p:pic>
      <p:sp>
        <p:nvSpPr>
          <p:cNvPr id="26" name="Date Placeholder 6">
            <a:extLst>
              <a:ext uri="{FF2B5EF4-FFF2-40B4-BE49-F238E27FC236}">
                <a16:creationId xmlns:a16="http://schemas.microsoft.com/office/drawing/2014/main" id="{4D9D3348-8279-4B0F-A957-37AC0EAF3F55}"/>
              </a:ext>
            </a:extLst>
          </p:cNvPr>
          <p:cNvSpPr>
            <a:spLocks noGrp="1"/>
          </p:cNvSpPr>
          <p:nvPr userDrawn="1"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27" name="Footer Placeholder 7">
            <a:extLst>
              <a:ext uri="{FF2B5EF4-FFF2-40B4-BE49-F238E27FC236}">
                <a16:creationId xmlns:a16="http://schemas.microsoft.com/office/drawing/2014/main" id="{E09E8C56-8E42-4B82-B080-CFF44CB88809}"/>
              </a:ext>
            </a:extLst>
          </p:cNvPr>
          <p:cNvSpPr>
            <a:spLocks noGrp="1"/>
          </p:cNvSpPr>
          <p:nvPr userDrawn="1"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8" name="Slide Number Placeholder 8">
            <a:extLst>
              <a:ext uri="{FF2B5EF4-FFF2-40B4-BE49-F238E27FC236}">
                <a16:creationId xmlns:a16="http://schemas.microsoft.com/office/drawing/2014/main" id="{2946D88A-9C3E-4C3F-A1B6-DA0A6EF9E18D}"/>
              </a:ext>
            </a:extLst>
          </p:cNvPr>
          <p:cNvSpPr>
            <a:spLocks noGrp="1"/>
          </p:cNvSpPr>
          <p:nvPr userDrawn="1"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11886128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9B1FAA-F0D5-4D69-A3D5-F1345688A6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59AF38C2-F1EC-46A6-871D-84EE043E2616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1" name="Picture 10" descr="A close up of a sign&#10;&#10;Description automatically generated">
              <a:extLst>
                <a:ext uri="{FF2B5EF4-FFF2-40B4-BE49-F238E27FC236}">
                  <a16:creationId xmlns:a16="http://schemas.microsoft.com/office/drawing/2014/main" id="{7921F8D2-3310-4EEE-BE52-A5E367A93728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E0726B2-E535-4D0D-9FD7-EAAE796FBE97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3" name="Picture 12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020DA590-65E9-4F61-B31B-8B63511227B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4" name="Picture 13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1D0096D0-B8DC-48B3-BBC1-C4213969A1A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5" name="Date Placeholder 6">
            <a:extLst>
              <a:ext uri="{FF2B5EF4-FFF2-40B4-BE49-F238E27FC236}">
                <a16:creationId xmlns:a16="http://schemas.microsoft.com/office/drawing/2014/main" id="{FC433EBE-883F-489D-B0A7-7C93E145BA6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EF969DFF-7F84-46D1-BF0B-4D0F2FF8544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B010B63D-4B23-45BA-987A-DC3D4FC8A5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4174905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7ECFE22-F996-4C5C-9A5D-9F2F9697FD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1AD063-75E0-4EC6-8C7D-63C98EF58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66011065-6002-4338-95EC-C714246400E9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1" name="Picture 10" descr="A close up of a sign&#10;&#10;Description automatically generated">
              <a:extLst>
                <a:ext uri="{FF2B5EF4-FFF2-40B4-BE49-F238E27FC236}">
                  <a16:creationId xmlns:a16="http://schemas.microsoft.com/office/drawing/2014/main" id="{394969AD-B3D5-4D19-8383-5B1B27C16A3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97375AE9-BE97-4150-8FE8-081D5DCC6FB7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3" name="Picture 12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098A4EDD-1755-4E34-99FB-5DE6EEA8CCA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4" name="Picture 13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DD450A43-4790-4379-8EED-9BD95532D0A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5" name="Date Placeholder 6">
            <a:extLst>
              <a:ext uri="{FF2B5EF4-FFF2-40B4-BE49-F238E27FC236}">
                <a16:creationId xmlns:a16="http://schemas.microsoft.com/office/drawing/2014/main" id="{F34E6F23-B86D-4B74-9065-38B01538EE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059CFA36-BF78-4019-9487-9B7A317B6A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9A9FB3FF-21C2-4744-8C6B-CEBFD45723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4870246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CAD656-01AD-4157-A12D-7AEFB62A9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212322-C1C9-4B55-B3D2-4C55835BAA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72B362A-F431-4AC0-8D76-FEACEDE7439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15A7EF-6B3B-495C-ADAB-946771847AB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2C659F6-564E-4A1C-A5EB-2C849AEF340C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6" name="Picture 15" descr="A close up of a sign&#10;&#10;Description automatically generated">
              <a:extLst>
                <a:ext uri="{FF2B5EF4-FFF2-40B4-BE49-F238E27FC236}">
                  <a16:creationId xmlns:a16="http://schemas.microsoft.com/office/drawing/2014/main" id="{56E7E719-8F1B-404F-8265-9D89EC5DD005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2C52138D-FE0C-4850-BE12-DE1D8059F867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8" name="Picture 17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E384A500-BDC4-45BC-BC97-F4A79227A9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9" name="Picture 18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D27ECF8E-2232-47BE-BB63-DF9A5FA9F07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20" name="Date Placeholder 6">
            <a:extLst>
              <a:ext uri="{FF2B5EF4-FFF2-40B4-BE49-F238E27FC236}">
                <a16:creationId xmlns:a16="http://schemas.microsoft.com/office/drawing/2014/main" id="{FFDFA7B6-CE49-4F97-B4B5-1AB833CAAE2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21" name="Footer Placeholder 7">
            <a:extLst>
              <a:ext uri="{FF2B5EF4-FFF2-40B4-BE49-F238E27FC236}">
                <a16:creationId xmlns:a16="http://schemas.microsoft.com/office/drawing/2014/main" id="{38ADA1C9-EACF-4D85-B086-995E7ED34C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2" name="Slide Number Placeholder 8">
            <a:extLst>
              <a:ext uri="{FF2B5EF4-FFF2-40B4-BE49-F238E27FC236}">
                <a16:creationId xmlns:a16="http://schemas.microsoft.com/office/drawing/2014/main" id="{E27DF8F4-8CD6-4608-87BE-0608DA50DA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95189595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Date Placeholder 6">
            <a:extLst>
              <a:ext uri="{FF2B5EF4-FFF2-40B4-BE49-F238E27FC236}">
                <a16:creationId xmlns:a16="http://schemas.microsoft.com/office/drawing/2014/main" id="{6C9CD34F-4C76-4A87-9E28-8D6CB0E48FE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17" name="Footer Placeholder 7">
            <a:extLst>
              <a:ext uri="{FF2B5EF4-FFF2-40B4-BE49-F238E27FC236}">
                <a16:creationId xmlns:a16="http://schemas.microsoft.com/office/drawing/2014/main" id="{4098BE54-F00E-4BBC-A985-A9AD666F88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8" name="Slide Number Placeholder 8">
            <a:extLst>
              <a:ext uri="{FF2B5EF4-FFF2-40B4-BE49-F238E27FC236}">
                <a16:creationId xmlns:a16="http://schemas.microsoft.com/office/drawing/2014/main" id="{795F0DDB-FB5A-4C49-8D85-AAF9207B39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  <p:pic>
        <p:nvPicPr>
          <p:cNvPr id="10" name="Picture 9" descr="A drawing of a face&#10;&#10;Description automatically generated">
            <a:extLst>
              <a:ext uri="{FF2B5EF4-FFF2-40B4-BE49-F238E27FC236}">
                <a16:creationId xmlns:a16="http://schemas.microsoft.com/office/drawing/2014/main" id="{07435A5B-6756-489E-B7A5-4C0128A900C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5" y="6324191"/>
            <a:ext cx="1028935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283417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Date Placeholder 6">
            <a:extLst>
              <a:ext uri="{FF2B5EF4-FFF2-40B4-BE49-F238E27FC236}">
                <a16:creationId xmlns:a16="http://schemas.microsoft.com/office/drawing/2014/main" id="{20957BDC-493D-40CC-B966-4F8CB7616E3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16" name="Footer Placeholder 7">
            <a:extLst>
              <a:ext uri="{FF2B5EF4-FFF2-40B4-BE49-F238E27FC236}">
                <a16:creationId xmlns:a16="http://schemas.microsoft.com/office/drawing/2014/main" id="{D23D52C6-3452-488D-AADD-30CAAE92EB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17" name="Slide Number Placeholder 8">
            <a:extLst>
              <a:ext uri="{FF2B5EF4-FFF2-40B4-BE49-F238E27FC236}">
                <a16:creationId xmlns:a16="http://schemas.microsoft.com/office/drawing/2014/main" id="{AE08522F-944E-4BBC-83BD-EB4CBA4B082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  <p:pic>
        <p:nvPicPr>
          <p:cNvPr id="18" name="Picture 17" descr="A drawing of a face&#10;&#10;Description automatically generated">
            <a:extLst>
              <a:ext uri="{FF2B5EF4-FFF2-40B4-BE49-F238E27FC236}">
                <a16:creationId xmlns:a16="http://schemas.microsoft.com/office/drawing/2014/main" id="{AC2089CE-AB8F-407F-BF24-822CA287EBB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35" y="6324191"/>
            <a:ext cx="1028935" cy="3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34751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D1AFE-D1E3-418F-8789-99CB5EF5E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6C080C-C356-403F-8B90-0D6471C0B38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5953F4-1BCE-448B-81D6-3118D5CD479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9993981E-8BA3-4377-B438-6637F6D2C113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4" name="Picture 13" descr="A close up of a sign&#10;&#10;Description automatically generated">
              <a:extLst>
                <a:ext uri="{FF2B5EF4-FFF2-40B4-BE49-F238E27FC236}">
                  <a16:creationId xmlns:a16="http://schemas.microsoft.com/office/drawing/2014/main" id="{968D5B08-DBCD-4AA6-9FAB-C3C639BB3C8B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0AAE46FB-9783-436B-BE9B-51B6B8C381AC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6" name="Picture 15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FAD49E0D-131F-47D6-9756-F4202C74EE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17" name="Picture 16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CEF4AB86-51AA-4AB9-B6F3-9B08707F388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18" name="Date Placeholder 6">
            <a:extLst>
              <a:ext uri="{FF2B5EF4-FFF2-40B4-BE49-F238E27FC236}">
                <a16:creationId xmlns:a16="http://schemas.microsoft.com/office/drawing/2014/main" id="{5C5B5AB1-5DD3-451A-A6B0-B573DCE03F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19" name="Footer Placeholder 7">
            <a:extLst>
              <a:ext uri="{FF2B5EF4-FFF2-40B4-BE49-F238E27FC236}">
                <a16:creationId xmlns:a16="http://schemas.microsoft.com/office/drawing/2014/main" id="{8116FBFD-EADA-4E2D-902D-5962392CBBA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0" name="Slide Number Placeholder 8">
            <a:extLst>
              <a:ext uri="{FF2B5EF4-FFF2-40B4-BE49-F238E27FC236}">
                <a16:creationId xmlns:a16="http://schemas.microsoft.com/office/drawing/2014/main" id="{2CADF9E4-A125-4D28-9E47-AD0500ED7C5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13500820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046CC-0928-49CA-B200-59C2469B29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50EBA51-CF0D-4895-A463-FCBBB80687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ID4096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F47E5BD-9F3D-4EAE-AAE0-6C441E26F25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C950BCC-1DA0-4D54-ABE9-021242418722}"/>
              </a:ext>
            </a:extLst>
          </p:cNvPr>
          <p:cNvGrpSpPr/>
          <p:nvPr userDrawn="1"/>
        </p:nvGrpSpPr>
        <p:grpSpPr>
          <a:xfrm>
            <a:off x="109735" y="6324191"/>
            <a:ext cx="3554201" cy="360000"/>
            <a:chOff x="109735" y="6324191"/>
            <a:chExt cx="3554201" cy="360000"/>
          </a:xfrm>
        </p:grpSpPr>
        <p:pic>
          <p:nvPicPr>
            <p:cNvPr id="17" name="Picture 16" descr="A close up of a sign&#10;&#10;Description automatically generated">
              <a:extLst>
                <a:ext uri="{FF2B5EF4-FFF2-40B4-BE49-F238E27FC236}">
                  <a16:creationId xmlns:a16="http://schemas.microsoft.com/office/drawing/2014/main" id="{9282A8D3-5814-457D-B658-187A54573411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/>
          </p:blipFill>
          <p:spPr>
            <a:xfrm>
              <a:off x="1151750" y="6324191"/>
              <a:ext cx="976185" cy="360000"/>
            </a:xfrm>
            <a:prstGeom prst="rect">
              <a:avLst/>
            </a:prstGeom>
          </p:spPr>
        </p:pic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6218591-6E9B-447A-A7A4-8E32AFCEF1F6}"/>
                </a:ext>
              </a:extLst>
            </p:cNvPr>
            <p:cNvGrpSpPr/>
            <p:nvPr userDrawn="1"/>
          </p:nvGrpSpPr>
          <p:grpSpPr>
            <a:xfrm>
              <a:off x="109735" y="6324191"/>
              <a:ext cx="3554201" cy="360000"/>
              <a:chOff x="41496" y="6346978"/>
              <a:chExt cx="3554201" cy="360000"/>
            </a:xfrm>
          </p:grpSpPr>
          <p:pic>
            <p:nvPicPr>
              <p:cNvPr id="19" name="Picture 18" descr="A drawing of a face&#10;&#10;Description automatically generated">
                <a:extLst>
                  <a:ext uri="{FF2B5EF4-FFF2-40B4-BE49-F238E27FC236}">
                    <a16:creationId xmlns:a16="http://schemas.microsoft.com/office/drawing/2014/main" id="{66D355FD-B085-44C7-8845-1B37E5E0971A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1496" y="6346978"/>
                <a:ext cx="1028935" cy="360000"/>
              </a:xfrm>
              <a:prstGeom prst="rect">
                <a:avLst/>
              </a:prstGeom>
            </p:spPr>
          </p:pic>
          <p:pic>
            <p:nvPicPr>
              <p:cNvPr id="20" name="Picture 19" descr="A picture containing clock&#10;&#10;Description automatically generated">
                <a:extLst>
                  <a:ext uri="{FF2B5EF4-FFF2-40B4-BE49-F238E27FC236}">
                    <a16:creationId xmlns:a16="http://schemas.microsoft.com/office/drawing/2014/main" id="{BF0F02C4-2E39-478F-8E14-FE50A930D0F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059698" y="6346978"/>
                <a:ext cx="1535999" cy="360000"/>
              </a:xfrm>
              <a:prstGeom prst="rect">
                <a:avLst/>
              </a:prstGeom>
            </p:spPr>
          </p:pic>
        </p:grpSp>
      </p:grpSp>
      <p:sp>
        <p:nvSpPr>
          <p:cNvPr id="21" name="Date Placeholder 6">
            <a:extLst>
              <a:ext uri="{FF2B5EF4-FFF2-40B4-BE49-F238E27FC236}">
                <a16:creationId xmlns:a16="http://schemas.microsoft.com/office/drawing/2014/main" id="{B23DDCB4-3A46-49BC-8D4A-448FF2FE6DA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4724400" y="6356350"/>
            <a:ext cx="2743200" cy="365125"/>
          </a:xfrm>
        </p:spPr>
        <p:txBody>
          <a:bodyPr/>
          <a:lstStyle>
            <a:lvl1pPr algn="ctr">
              <a:defRPr/>
            </a:lvl1pPr>
          </a:lstStyle>
          <a:p>
            <a:fld id="{952DF9E6-197D-4D97-9742-2103C6366E92}" type="datetime1">
              <a:rPr lang="LID4096" smtClean="0"/>
              <a:pPr/>
              <a:t>05/07/2020</a:t>
            </a:fld>
            <a:endParaRPr lang="LID4096"/>
          </a:p>
        </p:txBody>
      </p:sp>
      <p:sp>
        <p:nvSpPr>
          <p:cNvPr id="22" name="Footer Placeholder 7">
            <a:extLst>
              <a:ext uri="{FF2B5EF4-FFF2-40B4-BE49-F238E27FC236}">
                <a16:creationId xmlns:a16="http://schemas.microsoft.com/office/drawing/2014/main" id="{C5581E11-7EE3-4F24-A940-13F4407AF7C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3" name="Slide Number Placeholder 8">
            <a:extLst>
              <a:ext uri="{FF2B5EF4-FFF2-40B4-BE49-F238E27FC236}">
                <a16:creationId xmlns:a16="http://schemas.microsoft.com/office/drawing/2014/main" id="{9A215B92-66EB-441F-9B6F-C0A7C244E5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0570697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3">
            <a:alphaModFix amt="40000"/>
            <a:lum/>
          </a:blip>
          <a:srcRect/>
          <a:stretch>
            <a:fillRect l="-6000" t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B2E04B-64FD-4E1E-BF5B-FBE267997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LID4096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CCCD7D-9463-4E8B-B341-213A3C660E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LID4096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0185FC-B03E-461D-8D27-59AF4E39E45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96AF18-D1B3-47A1-9CB5-CD5BA395F2F4}" type="datetime1">
              <a:rPr lang="LID4096" smtClean="0"/>
              <a:t>05/07/2020</a:t>
            </a:fld>
            <a:endParaRPr lang="LID4096"/>
          </a:p>
        </p:txBody>
      </p:sp>
      <p:sp>
        <p:nvSpPr>
          <p:cNvPr id="7" name="Footer Placeholder 7">
            <a:extLst>
              <a:ext uri="{FF2B5EF4-FFF2-40B4-BE49-F238E27FC236}">
                <a16:creationId xmlns:a16="http://schemas.microsoft.com/office/drawing/2014/main" id="{DF3BD931-2460-45F1-A93D-5FEC9E0578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  <a:prstGeom prst="rect">
            <a:avLst/>
          </a:prstGeom>
        </p:spPr>
        <p:txBody>
          <a:bodyPr anchor="ctr"/>
          <a:lstStyle>
            <a:lvl1pPr algn="ctr">
              <a:defRPr sz="120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8" name="Slide Number Placeholder 8">
            <a:extLst>
              <a:ext uri="{FF2B5EF4-FFF2-40B4-BE49-F238E27FC236}">
                <a16:creationId xmlns:a16="http://schemas.microsoft.com/office/drawing/2014/main" id="{E1D4BF62-B203-431D-AD18-85C8C944F7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809027" y="6356350"/>
            <a:ext cx="544773" cy="365125"/>
          </a:xfrm>
          <a:prstGeom prst="rect">
            <a:avLst/>
          </a:prstGeom>
        </p:spPr>
        <p:txBody>
          <a:bodyPr anchor="ctr"/>
          <a:lstStyle>
            <a:lvl1pPr algn="r">
              <a:defRPr sz="1200" baseline="0">
                <a:solidFill>
                  <a:schemeClr val="bg2">
                    <a:lumMod val="50000"/>
                  </a:schemeClr>
                </a:solidFill>
              </a:defRPr>
            </a:lvl1pPr>
          </a:lstStyle>
          <a:p>
            <a:fld id="{F6EC07EC-BBD0-4ECD-B097-19C53044EE70}" type="slidenum">
              <a:rPr lang="LID4096" smtClean="0"/>
              <a:pPr/>
              <a:t>‹#›</a:t>
            </a:fld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277326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ID4096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image" Target="../media/image15.svg"/><Relationship Id="rId18" Type="http://schemas.openxmlformats.org/officeDocument/2006/relationships/image" Target="../media/image20.png"/><Relationship Id="rId3" Type="http://schemas.openxmlformats.org/officeDocument/2006/relationships/image" Target="../media/image5.png"/><Relationship Id="rId7" Type="http://schemas.openxmlformats.org/officeDocument/2006/relationships/image" Target="../media/image9.svg"/><Relationship Id="rId12" Type="http://schemas.openxmlformats.org/officeDocument/2006/relationships/image" Target="../media/image14.png"/><Relationship Id="rId17" Type="http://schemas.openxmlformats.org/officeDocument/2006/relationships/image" Target="../media/image19.sv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11" Type="http://schemas.openxmlformats.org/officeDocument/2006/relationships/image" Target="../media/image13.svg"/><Relationship Id="rId5" Type="http://schemas.openxmlformats.org/officeDocument/2006/relationships/image" Target="../media/image7.svg"/><Relationship Id="rId15" Type="http://schemas.openxmlformats.org/officeDocument/2006/relationships/image" Target="../media/image17.svg"/><Relationship Id="rId10" Type="http://schemas.openxmlformats.org/officeDocument/2006/relationships/image" Target="../media/image12.png"/><Relationship Id="rId19" Type="http://schemas.openxmlformats.org/officeDocument/2006/relationships/image" Target="../media/image21.svg"/><Relationship Id="rId4" Type="http://schemas.openxmlformats.org/officeDocument/2006/relationships/image" Target="../media/image6.png"/><Relationship Id="rId9" Type="http://schemas.openxmlformats.org/officeDocument/2006/relationships/image" Target="../media/image11.svg"/><Relationship Id="rId14" Type="http://schemas.openxmlformats.org/officeDocument/2006/relationships/image" Target="../media/image1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sv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svg"/><Relationship Id="rId11" Type="http://schemas.openxmlformats.org/officeDocument/2006/relationships/image" Target="../media/image30.jpeg"/><Relationship Id="rId5" Type="http://schemas.openxmlformats.org/officeDocument/2006/relationships/image" Target="../media/image24.png"/><Relationship Id="rId10" Type="http://schemas.openxmlformats.org/officeDocument/2006/relationships/image" Target="../media/image29.svg"/><Relationship Id="rId4" Type="http://schemas.openxmlformats.org/officeDocument/2006/relationships/image" Target="../media/image5.png"/><Relationship Id="rId9" Type="http://schemas.openxmlformats.org/officeDocument/2006/relationships/image" Target="../media/image2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chart" Target="../charts/char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6.png"/><Relationship Id="rId3" Type="http://schemas.openxmlformats.org/officeDocument/2006/relationships/image" Target="../media/image5.png"/><Relationship Id="rId7" Type="http://schemas.openxmlformats.org/officeDocument/2006/relationships/image" Target="../media/image3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hyperlink" Target="NULL" TargetMode="External"/><Relationship Id="rId3" Type="http://schemas.openxmlformats.org/officeDocument/2006/relationships/image" Target="../media/image5.png"/><Relationship Id="rId7" Type="http://schemas.openxmlformats.org/officeDocument/2006/relationships/hyperlink" Target="https://www.flaticon.com/" TargetMode="External"/><Relationship Id="rId12" Type="http://schemas.openxmlformats.org/officeDocument/2006/relationships/hyperlink" Target="https://meetingorganizer.copernicus.org/EGU2020/EGU2020-21325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38.png"/><Relationship Id="rId11" Type="http://schemas.openxmlformats.org/officeDocument/2006/relationships/hyperlink" Target="https://meetingorganizer.copernicus.org/EGU2020/EGU2020-13593.html" TargetMode="External"/><Relationship Id="rId5" Type="http://schemas.openxmlformats.org/officeDocument/2006/relationships/image" Target="../media/image37.png"/><Relationship Id="rId10" Type="http://schemas.openxmlformats.org/officeDocument/2006/relationships/hyperlink" Target="https://meetingorganizer.copernicus.org/EGU2020/EGU2020-8040.html" TargetMode="External"/><Relationship Id="rId4" Type="http://schemas.openxmlformats.org/officeDocument/2006/relationships/hyperlink" Target="http://landslides-and-rivers.sbg.ac.at/" TargetMode="External"/><Relationship Id="rId9" Type="http://schemas.openxmlformats.org/officeDocument/2006/relationships/hyperlink" Target="https://www.flaticon.com/free-icon/lake_2151088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30000"/>
            <a:lum/>
          </a:blip>
          <a:srcRect/>
          <a:stretch>
            <a:fillRect l="-6000" t="-6000" r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A4FB84-6E0F-4D89-BA56-A5BC020766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47836" y="820232"/>
            <a:ext cx="8440153" cy="3380813"/>
          </a:xfrm>
          <a:noFill/>
        </p:spPr>
        <p:txBody>
          <a:bodyPr anchor="ctr">
            <a:noAutofit/>
          </a:bodyPr>
          <a:lstStyle/>
          <a:p>
            <a:pPr algn="r"/>
            <a:r>
              <a:rPr lang="en-GB" sz="48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Mapping and monitoring of landslide-dammed lakes using Sentinel-2 time series</a:t>
            </a:r>
            <a:br>
              <a:rPr lang="en-GB" sz="48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GB" sz="16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br>
              <a:rPr lang="en-GB" sz="36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</a:br>
            <a:r>
              <a:rPr lang="en-GB" sz="36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 case study after the 2016 Kaikōura Earthquake in New Zealand</a:t>
            </a:r>
            <a:endParaRPr lang="LID4096" sz="4800" dirty="0">
              <a:solidFill>
                <a:schemeClr val="bg2">
                  <a:lumMod val="2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5DDE20C-0043-42EF-A054-EDD5D277B0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1496" y="977863"/>
            <a:ext cx="4028577" cy="2741115"/>
          </a:xfrm>
          <a:noFill/>
        </p:spPr>
        <p:txBody>
          <a:bodyPr anchor="ctr">
            <a:normAutofit/>
          </a:bodyPr>
          <a:lstStyle/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i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Lorena Abad</a:t>
            </a:r>
            <a:r>
              <a:rPr lang="en-GB" sz="2200" i="1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endParaRPr lang="en-GB" sz="2200" i="1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Daniel Hölbling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Raphael Spiekermann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Zahra Dabiri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endParaRPr lang="en-GB" sz="2200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Günther Prasicek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3,4</a:t>
            </a: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</a:p>
          <a:p>
            <a:pPr algn="just">
              <a:spcBef>
                <a:spcPts val="0"/>
              </a:spcBef>
              <a:spcAft>
                <a:spcPts val="600"/>
              </a:spcAft>
            </a:pPr>
            <a:r>
              <a:rPr lang="en-GB" sz="2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Anne-Laure Argentin</a:t>
            </a:r>
            <a:r>
              <a:rPr lang="en-GB" sz="2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</a:p>
        </p:txBody>
      </p:sp>
      <p:pic>
        <p:nvPicPr>
          <p:cNvPr id="13" name="Picture 12" descr="A picture containing drawing&#10;&#10;Description automatically generated">
            <a:extLst>
              <a:ext uri="{FF2B5EF4-FFF2-40B4-BE49-F238E27FC236}">
                <a16:creationId xmlns:a16="http://schemas.microsoft.com/office/drawing/2014/main" id="{7A293556-CE55-46F8-B376-E32EC3E8722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6" y="186800"/>
            <a:ext cx="1698813" cy="442548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9872780-64DE-4DBB-AF76-F09BB5D8E9C0}"/>
              </a:ext>
            </a:extLst>
          </p:cNvPr>
          <p:cNvSpPr/>
          <p:nvPr/>
        </p:nvSpPr>
        <p:spPr>
          <a:xfrm>
            <a:off x="4811224" y="5104021"/>
            <a:ext cx="737676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GB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Session NH6.1 – Live chat: Thu, 07 May, 14:00–15:45  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6779EF6-1A56-4CA6-98F5-D4454A412936}"/>
              </a:ext>
            </a:extLst>
          </p:cNvPr>
          <p:cNvSpPr/>
          <p:nvPr/>
        </p:nvSpPr>
        <p:spPr>
          <a:xfrm>
            <a:off x="0" y="3958649"/>
            <a:ext cx="3577389" cy="194207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Department of Geoinformatics - Z_GIS, University of Salzburg, 5020 Salzburg, Austria </a:t>
            </a: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Manaaki Whenua - </a:t>
            </a:r>
            <a:r>
              <a:rPr lang="en-GB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Landcare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Research, Palmerston North 4442, New Zealand</a:t>
            </a: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Department of Geography and Geology, University of Salzburg, 5020 Salzburg, Austria </a:t>
            </a:r>
          </a:p>
          <a:p>
            <a:pPr>
              <a:lnSpc>
                <a:spcPct val="120000"/>
              </a:lnSpc>
              <a:spcAft>
                <a:spcPts val="200"/>
              </a:spcAft>
            </a:pPr>
            <a:r>
              <a:rPr lang="en-GB" sz="12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4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Center for Interdisciplinary Mountain Research, University of Lausanne, 1967 </a:t>
            </a:r>
            <a:r>
              <a:rPr lang="en-GB" sz="1200" dirty="0" err="1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Bramois</a:t>
            </a:r>
            <a:r>
              <a:rPr lang="en-GB" sz="12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Switzerland</a:t>
            </a:r>
          </a:p>
        </p:txBody>
      </p:sp>
    </p:spTree>
    <p:extLst>
      <p:ext uri="{BB962C8B-B14F-4D97-AF65-F5344CB8AC3E}">
        <p14:creationId xmlns:p14="http://schemas.microsoft.com/office/powerpoint/2010/main" val="370273643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2</a:t>
            </a:fld>
            <a:endParaRPr lang="LID4096"/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1D318856-E8DE-44F6-84AC-040FD995CA5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24" name="Title 3">
              <a:extLst>
                <a:ext uri="{FF2B5EF4-FFF2-40B4-BE49-F238E27FC236}">
                  <a16:creationId xmlns:a16="http://schemas.microsoft.com/office/drawing/2014/main" id="{C6E189FE-C7BD-4559-9930-42EBC7CDF76E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Introduction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25" name="Picture 24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0E0D40D5-0CB8-471F-AA52-9A279E34B3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26BF9F5-1990-4889-BDC8-C4BEDB7900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928B2DD-5BA1-461F-A74F-58C12E605C6C}"/>
              </a:ext>
            </a:extLst>
          </p:cNvPr>
          <p:cNvSpPr/>
          <p:nvPr/>
        </p:nvSpPr>
        <p:spPr>
          <a:xfrm>
            <a:off x="1024123" y="841700"/>
            <a:ext cx="4815203" cy="52105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GB" sz="2000" b="1" i="1" dirty="0">
                <a:solidFill>
                  <a:srgbClr val="000000"/>
                </a:solidFill>
              </a:rPr>
              <a:t>Motivation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rgbClr val="1375BD"/>
                </a:solidFill>
              </a:rPr>
              <a:t>Dammed lakes are a potential natural hazard due to ﬂooding risk.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Monitoring landslide dams and their related lakes is important for disaster management. 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rgbClr val="385723"/>
                </a:solidFill>
              </a:rPr>
              <a:t>Field measurements and observations provide detailed information but are time-consuming and expensive, mainly for large areas. 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rgbClr val="1375BD"/>
                </a:solidFill>
              </a:rPr>
              <a:t>Aerial photographs and LiDAR data are valuable data sources, but time series for constant monitoring are hardly available. 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Satellite remote sensing imagery, like Sentinel-2, has become essential to obtain a large overview of hardly accessible areas.</a:t>
            </a:r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375C3F7E-6B7A-4F7B-AB18-560AD218C8C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91173" y="1270565"/>
            <a:ext cx="648000" cy="648000"/>
          </a:xfrm>
          <a:prstGeom prst="rect">
            <a:avLst/>
          </a:prstGeom>
        </p:spPr>
      </p:pic>
      <p:pic>
        <p:nvPicPr>
          <p:cNvPr id="16" name="Graphic 15" descr="Alterations &amp; Tailoring">
            <a:extLst>
              <a:ext uri="{FF2B5EF4-FFF2-40B4-BE49-F238E27FC236}">
                <a16:creationId xmlns:a16="http://schemas.microsoft.com/office/drawing/2014/main" id="{825498EB-CF46-453F-990D-53F8F3644E9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03164" y="2928920"/>
            <a:ext cx="648000" cy="648000"/>
          </a:xfrm>
          <a:prstGeom prst="rect">
            <a:avLst/>
          </a:prstGeom>
        </p:spPr>
      </p:pic>
      <p:pic>
        <p:nvPicPr>
          <p:cNvPr id="19" name="Graphic 18" descr="Satellite">
            <a:extLst>
              <a:ext uri="{FF2B5EF4-FFF2-40B4-BE49-F238E27FC236}">
                <a16:creationId xmlns:a16="http://schemas.microsoft.com/office/drawing/2014/main" id="{2D22A78C-A736-4869-A52C-95C258A682FD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191173" y="5076437"/>
            <a:ext cx="648000" cy="648000"/>
          </a:xfrm>
          <a:prstGeom prst="rect">
            <a:avLst/>
          </a:prstGeom>
        </p:spPr>
      </p:pic>
      <p:pic>
        <p:nvPicPr>
          <p:cNvPr id="26" name="Graphic 25" descr="Quadcopter">
            <a:extLst>
              <a:ext uri="{FF2B5EF4-FFF2-40B4-BE49-F238E27FC236}">
                <a16:creationId xmlns:a16="http://schemas.microsoft.com/office/drawing/2014/main" id="{40760764-A31B-497C-8724-D0B11FCEF3C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191173" y="4052854"/>
            <a:ext cx="648000" cy="648000"/>
          </a:xfrm>
          <a:prstGeom prst="rect">
            <a:avLst/>
          </a:prstGeom>
        </p:spPr>
      </p:pic>
      <p:pic>
        <p:nvPicPr>
          <p:cNvPr id="28" name="Graphic 79" descr="Upward trend">
            <a:extLst>
              <a:ext uri="{FF2B5EF4-FFF2-40B4-BE49-F238E27FC236}">
                <a16:creationId xmlns:a16="http://schemas.microsoft.com/office/drawing/2014/main" id="{A635D255-0F77-40A3-8FA6-6BD6CD969F59}"/>
              </a:ext>
            </a:extLst>
          </p:cNvPr>
          <p:cNvPicPr>
            <a:picLocks noChangeAspect="1"/>
          </p:cNvPicPr>
          <p:nvPr/>
        </p:nvPicPr>
        <p:blipFill>
          <a:blip r:embed="rId12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575212" y="3371179"/>
            <a:ext cx="648000" cy="648000"/>
          </a:xfrm>
          <a:prstGeom prst="rect">
            <a:avLst/>
          </a:prstGeom>
        </p:spPr>
      </p:pic>
      <p:pic>
        <p:nvPicPr>
          <p:cNvPr id="30" name="Graphic 80" descr="Magnifying glass">
            <a:extLst>
              <a:ext uri="{FF2B5EF4-FFF2-40B4-BE49-F238E27FC236}">
                <a16:creationId xmlns:a16="http://schemas.microsoft.com/office/drawing/2014/main" id="{FCE58AFC-04FC-493C-BB1E-4F86773AFF99}"/>
              </a:ext>
            </a:extLst>
          </p:cNvPr>
          <p:cNvPicPr>
            <a:picLocks noChangeAspect="1"/>
          </p:cNvPicPr>
          <p:nvPr/>
        </p:nvPicPr>
        <p:blipFill>
          <a:blip r:embed="rId14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6575212" y="4217234"/>
            <a:ext cx="648000" cy="648000"/>
          </a:xfrm>
          <a:prstGeom prst="rect">
            <a:avLst/>
          </a:prstGeom>
        </p:spPr>
      </p:pic>
      <p:pic>
        <p:nvPicPr>
          <p:cNvPr id="32" name="Graphic 81" descr="Topography Map">
            <a:extLst>
              <a:ext uri="{FF2B5EF4-FFF2-40B4-BE49-F238E27FC236}">
                <a16:creationId xmlns:a16="http://schemas.microsoft.com/office/drawing/2014/main" id="{0B5DCD78-3749-406B-A71B-7B0E4EBD2332}"/>
              </a:ext>
            </a:extLst>
          </p:cNvPr>
          <p:cNvPicPr>
            <a:picLocks noChangeAspect="1"/>
          </p:cNvPicPr>
          <p:nvPr/>
        </p:nvPicPr>
        <p:blipFill>
          <a:blip r:embed="rId16" cstate="hq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6575212" y="2287973"/>
            <a:ext cx="648000" cy="648000"/>
          </a:xfrm>
          <a:prstGeom prst="rect">
            <a:avLst/>
          </a:prstGeom>
        </p:spPr>
      </p:pic>
      <p:pic>
        <p:nvPicPr>
          <p:cNvPr id="34" name="Graphic 33" descr="Warning">
            <a:extLst>
              <a:ext uri="{FF2B5EF4-FFF2-40B4-BE49-F238E27FC236}">
                <a16:creationId xmlns:a16="http://schemas.microsoft.com/office/drawing/2014/main" id="{9161D46C-4739-4F72-BA2D-2C194FD4914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227173" y="2114953"/>
            <a:ext cx="576000" cy="576000"/>
          </a:xfrm>
          <a:prstGeom prst="rect">
            <a:avLst/>
          </a:prstGeom>
        </p:spPr>
      </p:pic>
      <p:sp>
        <p:nvSpPr>
          <p:cNvPr id="88" name="TextBox 87">
            <a:extLst>
              <a:ext uri="{FF2B5EF4-FFF2-40B4-BE49-F238E27FC236}">
                <a16:creationId xmlns:a16="http://schemas.microsoft.com/office/drawing/2014/main" id="{73E9E476-2CD1-4620-988B-871764DEDC0C}"/>
              </a:ext>
            </a:extLst>
          </p:cNvPr>
          <p:cNvSpPr txBox="1"/>
          <p:nvPr/>
        </p:nvSpPr>
        <p:spPr>
          <a:xfrm>
            <a:off x="7249500" y="1594565"/>
            <a:ext cx="4815203" cy="3379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GB" sz="2000" b="1" i="1" dirty="0">
                <a:solidFill>
                  <a:srgbClr val="000000"/>
                </a:solidFill>
              </a:rPr>
              <a:t>Objectives</a:t>
            </a:r>
          </a:p>
          <a:p>
            <a:pPr>
              <a:lnSpc>
                <a:spcPct val="120000"/>
              </a:lnSpc>
              <a:spcAft>
                <a:spcPts val="1200"/>
              </a:spcAft>
            </a:pPr>
            <a:r>
              <a:rPr lang="en-GB" dirty="0">
                <a:solidFill>
                  <a:srgbClr val="385723"/>
                </a:solidFill>
              </a:rPr>
              <a:t>Detect and map landslide-dammed lakes with Sentinel-2 imagery on Google Earth Engine (GEE). </a:t>
            </a:r>
          </a:p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chemeClr val="bg2">
                    <a:lumMod val="25000"/>
                  </a:schemeClr>
                </a:solidFill>
              </a:rPr>
              <a:t>Monitor dammed lake evolution in different time periods. </a:t>
            </a:r>
          </a:p>
          <a:p>
            <a:pPr>
              <a:lnSpc>
                <a:spcPct val="120000"/>
              </a:lnSpc>
              <a:spcAft>
                <a:spcPts val="1800"/>
              </a:spcAft>
            </a:pPr>
            <a:r>
              <a:rPr lang="en-GB" dirty="0">
                <a:solidFill>
                  <a:srgbClr val="1375BD"/>
                </a:solidFill>
              </a:rPr>
              <a:t>Apply the automated method for the 2016 Kaikōura earthquake in New Zealand.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9776713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24F0BC8-81B9-46B6-9AEB-D90EAA92779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975212" y="858103"/>
            <a:ext cx="9180000" cy="5141794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86830"/>
            <a:ext cx="2743200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3</a:t>
            </a:fld>
            <a:endParaRPr lang="LID4096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E829897-504D-455A-8A18-7EBC132CAA19}"/>
              </a:ext>
            </a:extLst>
          </p:cNvPr>
          <p:cNvSpPr txBox="1"/>
          <p:nvPr/>
        </p:nvSpPr>
        <p:spPr>
          <a:xfrm>
            <a:off x="41496" y="871697"/>
            <a:ext cx="3166925" cy="51146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8000"/>
              </a:lnSpc>
              <a:spcAft>
                <a:spcPts val="200"/>
              </a:spcAft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The lake detection method applied on GEE can be summarized in 4 basic steps:</a:t>
            </a:r>
          </a:p>
          <a:p>
            <a:pPr algn="ctr">
              <a:lnSpc>
                <a:spcPct val="108000"/>
              </a:lnSpc>
              <a:spcAft>
                <a:spcPts val="200"/>
              </a:spcAft>
            </a:pPr>
            <a:endParaRPr lang="en-US" sz="1100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  <a:p>
            <a:pPr marL="265113" indent="-265113">
              <a:lnSpc>
                <a:spcPct val="120000"/>
              </a:lnSpc>
              <a:spcAft>
                <a:spcPts val="200"/>
              </a:spcAft>
              <a:buAutoNum type="arabicPeriod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Monthly mosaic and MNDWI calculation from Sentinel-2 imagery. </a:t>
            </a:r>
          </a:p>
          <a:p>
            <a:pPr marL="265113" indent="-265113">
              <a:lnSpc>
                <a:spcPct val="120000"/>
              </a:lnSpc>
              <a:spcAft>
                <a:spcPts val="200"/>
              </a:spcAft>
              <a:buAutoNum type="arabicPeriod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Monthly water extraction </a:t>
            </a:r>
            <a:r>
              <a:rPr lang="en-US" sz="1600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[1] </a:t>
            </a: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based on vertical distance to the channel network and NDWI thresholding.</a:t>
            </a:r>
          </a:p>
          <a:p>
            <a:pPr marL="265113" indent="-265113">
              <a:lnSpc>
                <a:spcPct val="120000"/>
              </a:lnSpc>
              <a:spcAft>
                <a:spcPts val="200"/>
              </a:spcAft>
              <a:buAutoNum type="arabicPeriod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Differencing change detection of water layers using pre- and post-event mosaics.</a:t>
            </a:r>
          </a:p>
          <a:p>
            <a:pPr marL="265113" indent="-265113">
              <a:lnSpc>
                <a:spcPct val="120000"/>
              </a:lnSpc>
              <a:spcAft>
                <a:spcPts val="200"/>
              </a:spcAft>
              <a:buAutoNum type="arabicPeriod"/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Post-processing and validation of detected dammed-lakes.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AC4A1EB1-EEE0-4496-B1BE-0FAA9E15DB8C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6" name="Title 3">
              <a:extLst>
                <a:ext uri="{FF2B5EF4-FFF2-40B4-BE49-F238E27FC236}">
                  <a16:creationId xmlns:a16="http://schemas.microsoft.com/office/drawing/2014/main" id="{4E912C4D-2212-49A0-8AA9-9648BACBF588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Methodology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8" name="Picture 17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3664A25B-598D-4D87-BE6D-70D32DCB45B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BC5D80A-A30D-4FE7-B684-B121D90F7D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</p:spTree>
    <p:extLst>
      <p:ext uri="{BB962C8B-B14F-4D97-AF65-F5344CB8AC3E}">
        <p14:creationId xmlns:p14="http://schemas.microsoft.com/office/powerpoint/2010/main" val="3316484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A close up of a map&#10;&#10;Description automatically generated">
            <a:extLst>
              <a:ext uri="{FF2B5EF4-FFF2-40B4-BE49-F238E27FC236}">
                <a16:creationId xmlns:a16="http://schemas.microsoft.com/office/drawing/2014/main" id="{27926146-8691-45E0-8577-394AE4235F7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496" y="585891"/>
            <a:ext cx="5038354" cy="5398019"/>
          </a:xfrm>
          <a:prstGeom prst="rect">
            <a:avLst/>
          </a:prstGeom>
        </p:spPr>
      </p:pic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4</a:t>
            </a:fld>
            <a:endParaRPr lang="LID4096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DA37F8-371E-4AA7-9C38-A8B690BEEFD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0" name="Title 3">
              <a:extLst>
                <a:ext uri="{FF2B5EF4-FFF2-40B4-BE49-F238E27FC236}">
                  <a16:creationId xmlns:a16="http://schemas.microsoft.com/office/drawing/2014/main" id="{4DB6CC1B-3037-45F8-8B4D-CB5D89358C5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Case study background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3" name="Picture 1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A293556-CE55-46F8-B376-E32EC3E8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27" name="TextBox 26">
            <a:extLst>
              <a:ext uri="{FF2B5EF4-FFF2-40B4-BE49-F238E27FC236}">
                <a16:creationId xmlns:a16="http://schemas.microsoft.com/office/drawing/2014/main" id="{873DE4B4-3F53-4BAC-8963-7505573E8BC8}"/>
              </a:ext>
            </a:extLst>
          </p:cNvPr>
          <p:cNvSpPr txBox="1"/>
          <p:nvPr/>
        </p:nvSpPr>
        <p:spPr>
          <a:xfrm>
            <a:off x="4285406" y="1672647"/>
            <a:ext cx="2880000" cy="9513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 Nov. 14</a:t>
            </a:r>
            <a:r>
              <a:rPr lang="en-US" sz="1600" baseline="300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th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, 2016, a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7.8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en-US" sz="1600" b="1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M</a:t>
            </a:r>
            <a:r>
              <a:rPr lang="en-US" sz="1600" b="1" baseline="-250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</a:t>
            </a:r>
            <a:r>
              <a:rPr lang="en-US" sz="1600" baseline="-250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</a:t>
            </a:r>
            <a:r>
              <a:rPr lang="en-US" sz="1600" dirty="0">
                <a:solidFill>
                  <a:schemeClr val="bg2">
                    <a:lumMod val="2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earthquake hit the Kaikōura region in New Zealand. 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934432-70A3-4D5F-8DC0-90DA1BFC878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pic>
        <p:nvPicPr>
          <p:cNvPr id="14" name="Graphic 13">
            <a:extLst>
              <a:ext uri="{FF2B5EF4-FFF2-40B4-BE49-F238E27FC236}">
                <a16:creationId xmlns:a16="http://schemas.microsoft.com/office/drawing/2014/main" id="{D5E51157-D2BD-47AB-A1ED-A8B8D45AE05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5401200" y="974381"/>
            <a:ext cx="648000" cy="648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C2D08282-230C-4E6A-9D45-67D58F97398D}"/>
              </a:ext>
            </a:extLst>
          </p:cNvPr>
          <p:cNvSpPr/>
          <p:nvPr/>
        </p:nvSpPr>
        <p:spPr>
          <a:xfrm>
            <a:off x="7494332" y="1667677"/>
            <a:ext cx="2191035" cy="951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1600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Over </a:t>
            </a:r>
            <a:r>
              <a:rPr lang="en-US" sz="1600" b="1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10,000 co-seismic landslides </a:t>
            </a:r>
            <a:r>
              <a:rPr lang="en-US" sz="1600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affected the area</a:t>
            </a:r>
            <a:r>
              <a:rPr lang="en-US" sz="1600" baseline="30000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[2]</a:t>
            </a:r>
            <a:r>
              <a:rPr lang="en-US" sz="1600" dirty="0">
                <a:solidFill>
                  <a:srgbClr val="385723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35F6498-2930-42A4-A653-253F7C77D95C}"/>
              </a:ext>
            </a:extLst>
          </p:cNvPr>
          <p:cNvSpPr/>
          <p:nvPr/>
        </p:nvSpPr>
        <p:spPr>
          <a:xfrm>
            <a:off x="10014293" y="1672647"/>
            <a:ext cx="2101507" cy="9513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20000"/>
              </a:lnSpc>
              <a:spcAft>
                <a:spcPts val="600"/>
              </a:spcAft>
            </a:pPr>
            <a:r>
              <a:rPr lang="en-US" sz="1600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Approx. </a:t>
            </a:r>
            <a:r>
              <a:rPr lang="en-US" sz="1600" b="1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200 landslide-dammed lakes </a:t>
            </a:r>
            <a:r>
              <a:rPr lang="en-US" sz="1600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were formed</a:t>
            </a:r>
            <a:r>
              <a:rPr lang="en-US" sz="1600" b="1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.</a:t>
            </a:r>
            <a:endParaRPr lang="en-US" sz="1600" dirty="0">
              <a:solidFill>
                <a:srgbClr val="1375BD"/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DBF275CE-BDA0-4D40-B272-1E26D12F0971}"/>
              </a:ext>
            </a:extLst>
          </p:cNvPr>
          <p:cNvSpPr/>
          <p:nvPr/>
        </p:nvSpPr>
        <p:spPr>
          <a:xfrm>
            <a:off x="300309" y="5855634"/>
            <a:ext cx="2880000" cy="3604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20000"/>
              </a:lnSpc>
              <a:spcAft>
                <a:spcPts val="600"/>
              </a:spcAft>
            </a:pPr>
            <a:r>
              <a:rPr lang="en-US" sz="16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Study area: </a:t>
            </a:r>
            <a:r>
              <a:rPr lang="en-US" sz="1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9,600 km</a:t>
            </a:r>
            <a:r>
              <a:rPr lang="en-US" sz="1600" b="1" baseline="300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</a:t>
            </a: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29098106-4BA6-4CEB-9768-BD0D5B718E5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266013" y="974381"/>
            <a:ext cx="648000" cy="648000"/>
          </a:xfrm>
          <a:prstGeom prst="rect">
            <a:avLst/>
          </a:prstGeom>
        </p:spPr>
      </p:pic>
      <p:pic>
        <p:nvPicPr>
          <p:cNvPr id="25" name="Graphic 24">
            <a:extLst>
              <a:ext uri="{FF2B5EF4-FFF2-40B4-BE49-F238E27FC236}">
                <a16:creationId xmlns:a16="http://schemas.microsoft.com/office/drawing/2014/main" id="{A0F1747F-7CC3-4EB4-8554-FD3041E4679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741046" y="974381"/>
            <a:ext cx="648000" cy="648000"/>
          </a:xfrm>
          <a:prstGeom prst="rect">
            <a:avLst/>
          </a:prstGeom>
        </p:spPr>
      </p:pic>
      <p:pic>
        <p:nvPicPr>
          <p:cNvPr id="5" name="Picture 4" descr="A close up of a lush green hillside&#10;&#10;Description automatically generated">
            <a:extLst>
              <a:ext uri="{FF2B5EF4-FFF2-40B4-BE49-F238E27FC236}">
                <a16:creationId xmlns:a16="http://schemas.microsoft.com/office/drawing/2014/main" id="{ACC45ECB-A239-4310-ADDD-663EC076EB61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157" b="15065"/>
          <a:stretch/>
        </p:blipFill>
        <p:spPr>
          <a:xfrm>
            <a:off x="5079850" y="2700245"/>
            <a:ext cx="7020000" cy="351580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92CD9980-F53A-4630-987A-52CB9B7FA2E3}"/>
              </a:ext>
            </a:extLst>
          </p:cNvPr>
          <p:cNvSpPr txBox="1"/>
          <p:nvPr/>
        </p:nvSpPr>
        <p:spPr>
          <a:xfrm flipH="1">
            <a:off x="5079850" y="5845411"/>
            <a:ext cx="7035950" cy="276999"/>
          </a:xfrm>
          <a:prstGeom prst="rect">
            <a:avLst/>
          </a:prstGeom>
          <a:solidFill>
            <a:srgbClr val="385723">
              <a:alpha val="50196"/>
            </a:srgbClr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dirty="0">
                <a:solidFill>
                  <a:schemeClr val="bg1"/>
                </a:solidFill>
              </a:rPr>
              <a:t>Lake formed at the Leader river dam. Ph. A.-L. </a:t>
            </a:r>
            <a:r>
              <a:rPr lang="en-US" sz="1200" dirty="0" err="1">
                <a:solidFill>
                  <a:schemeClr val="bg1"/>
                </a:solidFill>
              </a:rPr>
              <a:t>Argentin</a:t>
            </a:r>
            <a:r>
              <a:rPr lang="en-US" sz="1200" dirty="0">
                <a:solidFill>
                  <a:schemeClr val="bg1"/>
                </a:solidFill>
              </a:rPr>
              <a:t>, Jan. 2019</a:t>
            </a:r>
            <a:endParaRPr lang="LID4096" sz="1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908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5</a:t>
            </a:fld>
            <a:endParaRPr lang="LID4096"/>
          </a:p>
        </p:txBody>
      </p:sp>
      <p:pic>
        <p:nvPicPr>
          <p:cNvPr id="25" name="Picture 24" descr="A screenshot of a cell phone&#10;&#10;Description automatically generated">
            <a:extLst>
              <a:ext uri="{FF2B5EF4-FFF2-40B4-BE49-F238E27FC236}">
                <a16:creationId xmlns:a16="http://schemas.microsoft.com/office/drawing/2014/main" id="{CB408603-EF3E-459B-8BAE-26D387EB35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495" y="3189135"/>
            <a:ext cx="11878080" cy="305715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5DF10081-097B-45B8-B64A-6586B81ED650}"/>
              </a:ext>
            </a:extLst>
          </p:cNvPr>
          <p:cNvSpPr txBox="1"/>
          <p:nvPr/>
        </p:nvSpPr>
        <p:spPr>
          <a:xfrm>
            <a:off x="10424718" y="2166390"/>
            <a:ext cx="1301479" cy="1261884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>
            <a:spAutoFit/>
          </a:bodyPr>
          <a:lstStyle/>
          <a:p>
            <a:pPr algn="ctr"/>
            <a:r>
              <a:rPr lang="en-US" sz="4000" b="1" dirty="0">
                <a:solidFill>
                  <a:srgbClr val="1375BD"/>
                </a:solidFill>
              </a:rPr>
              <a:t>72%</a:t>
            </a:r>
          </a:p>
          <a:p>
            <a:pPr algn="ctr"/>
            <a:r>
              <a:rPr lang="en-US" b="1" dirty="0">
                <a:solidFill>
                  <a:schemeClr val="bg1">
                    <a:lumMod val="50000"/>
                  </a:schemeClr>
                </a:solidFill>
              </a:rPr>
              <a:t>detection rate</a:t>
            </a:r>
            <a:endParaRPr lang="LID4096" sz="600" b="1" dirty="0">
              <a:solidFill>
                <a:schemeClr val="bg1">
                  <a:lumMod val="50000"/>
                </a:schemeClr>
              </a:solidFill>
            </a:endParaRPr>
          </a:p>
        </p:txBody>
      </p:sp>
      <p:graphicFrame>
        <p:nvGraphicFramePr>
          <p:cNvPr id="18" name="Chart 17">
            <a:extLst>
              <a:ext uri="{FF2B5EF4-FFF2-40B4-BE49-F238E27FC236}">
                <a16:creationId xmlns:a16="http://schemas.microsoft.com/office/drawing/2014/main" id="{04FD4FB9-47DF-4AA6-8337-48256897AD4B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765846180"/>
              </p:ext>
            </p:extLst>
          </p:nvPr>
        </p:nvGraphicFramePr>
        <p:xfrm>
          <a:off x="9640865" y="1663332"/>
          <a:ext cx="2869184" cy="22680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2" name="Group 1">
            <a:extLst>
              <a:ext uri="{FF2B5EF4-FFF2-40B4-BE49-F238E27FC236}">
                <a16:creationId xmlns:a16="http://schemas.microsoft.com/office/drawing/2014/main" id="{92DA37F8-371E-4AA7-9C38-A8B690BEEFD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0" name="Title 3">
              <a:extLst>
                <a:ext uri="{FF2B5EF4-FFF2-40B4-BE49-F238E27FC236}">
                  <a16:creationId xmlns:a16="http://schemas.microsoft.com/office/drawing/2014/main" id="{4DB6CC1B-3037-45F8-8B4D-CB5D89358C5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Method application and validation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3" name="Picture 1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A293556-CE55-46F8-B376-E32EC3E8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51E851BC-B400-435A-9D64-7EA8C749D1FF}"/>
              </a:ext>
            </a:extLst>
          </p:cNvPr>
          <p:cNvSpPr txBox="1"/>
          <p:nvPr/>
        </p:nvSpPr>
        <p:spPr>
          <a:xfrm>
            <a:off x="5871804" y="20205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LID4096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9263FE-9EF4-452D-A989-C70523AA9B4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873DE4B4-3F53-4BAC-8963-7505573E8BC8}"/>
              </a:ext>
            </a:extLst>
          </p:cNvPr>
          <p:cNvSpPr txBox="1"/>
          <p:nvPr/>
        </p:nvSpPr>
        <p:spPr>
          <a:xfrm>
            <a:off x="176693" y="773079"/>
            <a:ext cx="11838615" cy="10050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One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pre-event and </a:t>
            </a: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17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 post-event monthly mosaics were composed on GEE, selecting scenes with cloud coverage below 30%. The analysis considered imagery from October to March. A mosaic was used for analysis when the study area was completely covered. The launch of Sentinel-2B increased the number of available scenes significantly. 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9201395-4D79-4D36-9811-F2879665C705}"/>
              </a:ext>
            </a:extLst>
          </p:cNvPr>
          <p:cNvSpPr/>
          <p:nvPr/>
        </p:nvSpPr>
        <p:spPr>
          <a:xfrm>
            <a:off x="176693" y="1868466"/>
            <a:ext cx="9865665" cy="13189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For validation, the detected lakes for December 2016 were overlapped with lakes delineated manually on Google Earth Pro for the imagery available immediately after the earthquake. </a:t>
            </a: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28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out of </a:t>
            </a:r>
            <a:r>
              <a:rPr lang="en-US" sz="17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39 </a:t>
            </a:r>
            <a:r>
              <a:rPr lang="en-US" sz="1700" dirty="0">
                <a:solidFill>
                  <a:schemeClr val="tx1">
                    <a:lumMod val="85000"/>
                    <a:lumOff val="15000"/>
                  </a:schemeClr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lakes were successfully detected with the automated method. Undetected lakes are due to topographic shadows on highly mountainous terrain. </a:t>
            </a:r>
          </a:p>
        </p:txBody>
      </p:sp>
    </p:spTree>
    <p:extLst>
      <p:ext uri="{BB962C8B-B14F-4D97-AF65-F5344CB8AC3E}">
        <p14:creationId xmlns:p14="http://schemas.microsoft.com/office/powerpoint/2010/main" val="37403117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146C4AAD-80CD-4C47-845D-B2F8545AE434}"/>
              </a:ext>
            </a:extLst>
          </p:cNvPr>
          <p:cNvCxnSpPr>
            <a:cxnSpLocks/>
            <a:endCxn id="50" idx="2"/>
          </p:cNvCxnSpPr>
          <p:nvPr/>
        </p:nvCxnSpPr>
        <p:spPr>
          <a:xfrm flipH="1">
            <a:off x="263008" y="3624947"/>
            <a:ext cx="341066" cy="1493073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6</a:t>
            </a:fld>
            <a:endParaRPr lang="LID4096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DA37F8-371E-4AA7-9C38-A8B690BEEFD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0" name="Title 3">
              <a:extLst>
                <a:ext uri="{FF2B5EF4-FFF2-40B4-BE49-F238E27FC236}">
                  <a16:creationId xmlns:a16="http://schemas.microsoft.com/office/drawing/2014/main" id="{4DB6CC1B-3037-45F8-8B4D-CB5D89358C5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Results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3" name="Picture 1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A293556-CE55-46F8-B376-E32EC3E8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pic>
        <p:nvPicPr>
          <p:cNvPr id="44" name="Picture 43" descr="A close up of a map&#10;&#10;Description automatically generated">
            <a:extLst>
              <a:ext uri="{FF2B5EF4-FFF2-40B4-BE49-F238E27FC236}">
                <a16:creationId xmlns:a16="http://schemas.microsoft.com/office/drawing/2014/main" id="{2450B931-D198-4C61-B4C9-2903E45ED505}"/>
              </a:ext>
            </a:extLst>
          </p:cNvPr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64961"/>
            <a:ext cx="3599695" cy="3599695"/>
          </a:xfrm>
          <a:prstGeom prst="rect">
            <a:avLst/>
          </a:prstGeom>
        </p:spPr>
      </p:pic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E42D9D5-FF02-44D6-9F8B-56E3B1DFD7E3}"/>
              </a:ext>
            </a:extLst>
          </p:cNvPr>
          <p:cNvCxnSpPr>
            <a:cxnSpLocks/>
            <a:endCxn id="50" idx="7"/>
          </p:cNvCxnSpPr>
          <p:nvPr/>
        </p:nvCxnSpPr>
        <p:spPr>
          <a:xfrm>
            <a:off x="654962" y="3591683"/>
            <a:ext cx="1144442" cy="889941"/>
          </a:xfrm>
          <a:prstGeom prst="line">
            <a:avLst/>
          </a:prstGeom>
          <a:ln>
            <a:solidFill>
              <a:schemeClr val="bg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51E851BC-B400-435A-9D64-7EA8C749D1FF}"/>
              </a:ext>
            </a:extLst>
          </p:cNvPr>
          <p:cNvSpPr txBox="1"/>
          <p:nvPr/>
        </p:nvSpPr>
        <p:spPr>
          <a:xfrm>
            <a:off x="5871804" y="20205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LID4096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1CC437F-97A4-4097-B650-D234B923ED5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 dirty="0"/>
              <a:t>lorenacristina.abadcrespo@sbg.ac.at</a:t>
            </a:r>
            <a:endParaRPr lang="LID4096" dirty="0"/>
          </a:p>
        </p:txBody>
      </p: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6157C22E-D4C6-4861-BCB1-67D26AE0917A}"/>
              </a:ext>
            </a:extLst>
          </p:cNvPr>
          <p:cNvCxnSpPr>
            <a:cxnSpLocks/>
            <a:endCxn id="40" idx="3"/>
          </p:cNvCxnSpPr>
          <p:nvPr/>
        </p:nvCxnSpPr>
        <p:spPr>
          <a:xfrm>
            <a:off x="909444" y="3538319"/>
            <a:ext cx="1890292" cy="816472"/>
          </a:xfrm>
          <a:prstGeom prst="line">
            <a:avLst/>
          </a:prstGeom>
          <a:ln>
            <a:solidFill>
              <a:srgbClr val="1375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2065A196-621D-404C-9CE0-ABB2712D9089}"/>
              </a:ext>
            </a:extLst>
          </p:cNvPr>
          <p:cNvCxnSpPr>
            <a:cxnSpLocks/>
            <a:endCxn id="40" idx="1"/>
          </p:cNvCxnSpPr>
          <p:nvPr/>
        </p:nvCxnSpPr>
        <p:spPr>
          <a:xfrm flipV="1">
            <a:off x="914400" y="3081999"/>
            <a:ext cx="1885336" cy="456320"/>
          </a:xfrm>
          <a:prstGeom prst="line">
            <a:avLst/>
          </a:prstGeom>
          <a:ln>
            <a:solidFill>
              <a:srgbClr val="1375BD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0" name="Picture 49">
            <a:extLst>
              <a:ext uri="{FF2B5EF4-FFF2-40B4-BE49-F238E27FC236}">
                <a16:creationId xmlns:a16="http://schemas.microsoft.com/office/drawing/2014/main" id="{FE3E4A72-DD0A-4076-99E1-1B4E6B19C27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7266" r="7266"/>
          <a:stretch/>
        </p:blipFill>
        <p:spPr>
          <a:xfrm>
            <a:off x="263008" y="4218020"/>
            <a:ext cx="1800000" cy="1800000"/>
          </a:xfrm>
          <a:prstGeom prst="ellipse">
            <a:avLst/>
          </a:prstGeom>
          <a:ln w="38100">
            <a:solidFill>
              <a:schemeClr val="bg2">
                <a:lumMod val="50000"/>
              </a:schemeClr>
            </a:solidFill>
          </a:ln>
        </p:spPr>
      </p:pic>
      <p:grpSp>
        <p:nvGrpSpPr>
          <p:cNvPr id="102" name="Group 101">
            <a:extLst>
              <a:ext uri="{FF2B5EF4-FFF2-40B4-BE49-F238E27FC236}">
                <a16:creationId xmlns:a16="http://schemas.microsoft.com/office/drawing/2014/main" id="{F60B814E-8A58-481A-BAF2-072E9CC10456}"/>
              </a:ext>
            </a:extLst>
          </p:cNvPr>
          <p:cNvGrpSpPr/>
          <p:nvPr/>
        </p:nvGrpSpPr>
        <p:grpSpPr>
          <a:xfrm>
            <a:off x="5471411" y="2721844"/>
            <a:ext cx="2449083" cy="2009061"/>
            <a:chOff x="5459000" y="2716890"/>
            <a:chExt cx="2449083" cy="2009061"/>
          </a:xfrm>
        </p:grpSpPr>
        <p:sp>
          <p:nvSpPr>
            <p:cNvPr id="99" name="TextBox 98">
              <a:extLst>
                <a:ext uri="{FF2B5EF4-FFF2-40B4-BE49-F238E27FC236}">
                  <a16:creationId xmlns:a16="http://schemas.microsoft.com/office/drawing/2014/main" id="{B2C1193B-10AF-470F-927F-896DA4CA111A}"/>
                </a:ext>
              </a:extLst>
            </p:cNvPr>
            <p:cNvSpPr txBox="1"/>
            <p:nvPr/>
          </p:nvSpPr>
          <p:spPr>
            <a:xfrm>
              <a:off x="6255531" y="2790396"/>
              <a:ext cx="85601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rgbClr val="1375BD"/>
                  </a:solidFill>
                </a:rPr>
                <a:t>1</a:t>
              </a:r>
              <a:endParaRPr lang="LID4096" sz="2000" dirty="0">
                <a:solidFill>
                  <a:srgbClr val="1375BD"/>
                </a:solidFill>
              </a:endParaRPr>
            </a:p>
          </p:txBody>
        </p:sp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F6FA708A-ACDB-4F41-BD39-0359D8A3D516}"/>
                </a:ext>
              </a:extLst>
            </p:cNvPr>
            <p:cNvSpPr/>
            <p:nvPr/>
          </p:nvSpPr>
          <p:spPr>
            <a:xfrm>
              <a:off x="5459000" y="2716890"/>
              <a:ext cx="2449083" cy="2009061"/>
            </a:xfrm>
            <a:prstGeom prst="roundRect">
              <a:avLst/>
            </a:prstGeom>
            <a:solidFill>
              <a:srgbClr val="D9D9D9">
                <a:alpha val="69804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The fast computing capabilities of GEE allowed a comprehensive mapping of landslide-dammed lakes in large regions, which eases the identification of potential risk areas at a glance. </a:t>
              </a:r>
            </a:p>
          </p:txBody>
        </p:sp>
      </p:grpSp>
      <p:pic>
        <p:nvPicPr>
          <p:cNvPr id="76" name="Picture 75" descr="A close up of a map&#10;&#10;Description automatically generated">
            <a:extLst>
              <a:ext uri="{FF2B5EF4-FFF2-40B4-BE49-F238E27FC236}">
                <a16:creationId xmlns:a16="http://schemas.microsoft.com/office/drawing/2014/main" id="{9FDE47CE-EC1A-401D-BB3A-DFE4CE0B20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32640" y="712317"/>
            <a:ext cx="3959360" cy="5614427"/>
          </a:xfrm>
          <a:prstGeom prst="rect">
            <a:avLst/>
          </a:prstGeom>
        </p:spPr>
      </p:pic>
      <p:pic>
        <p:nvPicPr>
          <p:cNvPr id="40" name="Picture 39">
            <a:extLst>
              <a:ext uri="{FF2B5EF4-FFF2-40B4-BE49-F238E27FC236}">
                <a16:creationId xmlns:a16="http://schemas.microsoft.com/office/drawing/2014/main" id="{2686CCD1-0A6F-4AF4-A7ED-40BFDA1A3543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9798" r="9798"/>
          <a:stretch/>
        </p:blipFill>
        <p:spPr>
          <a:xfrm>
            <a:off x="2536132" y="2818395"/>
            <a:ext cx="1800000" cy="1800000"/>
          </a:xfrm>
          <a:prstGeom prst="ellipse">
            <a:avLst/>
          </a:prstGeom>
          <a:ln w="28575">
            <a:solidFill>
              <a:srgbClr val="1375BD"/>
            </a:solidFill>
          </a:ln>
        </p:spPr>
      </p:pic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5147C8B3-5F09-457A-882E-129F0D84BEB6}"/>
              </a:ext>
            </a:extLst>
          </p:cNvPr>
          <p:cNvCxnSpPr>
            <a:cxnSpLocks/>
            <a:stCxn id="85" idx="3"/>
          </p:cNvCxnSpPr>
          <p:nvPr/>
        </p:nvCxnSpPr>
        <p:spPr>
          <a:xfrm flipH="1" flipV="1">
            <a:off x="3125337" y="1296537"/>
            <a:ext cx="1068810" cy="1107064"/>
          </a:xfrm>
          <a:prstGeom prst="line">
            <a:avLst/>
          </a:prstGeom>
          <a:ln>
            <a:solidFill>
              <a:srgbClr val="3857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47EAA88D-F90C-4597-8388-BDB9045A4E64}"/>
              </a:ext>
            </a:extLst>
          </p:cNvPr>
          <p:cNvCxnSpPr>
            <a:cxnSpLocks/>
            <a:stCxn id="85" idx="1"/>
          </p:cNvCxnSpPr>
          <p:nvPr/>
        </p:nvCxnSpPr>
        <p:spPr>
          <a:xfrm flipH="1">
            <a:off x="3125337" y="1130809"/>
            <a:ext cx="1068810" cy="165728"/>
          </a:xfrm>
          <a:prstGeom prst="line">
            <a:avLst/>
          </a:prstGeom>
          <a:ln>
            <a:solidFill>
              <a:srgbClr val="3857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4" name="TextBox 83">
            <a:extLst>
              <a:ext uri="{FF2B5EF4-FFF2-40B4-BE49-F238E27FC236}">
                <a16:creationId xmlns:a16="http://schemas.microsoft.com/office/drawing/2014/main" id="{0AEB7D4A-AD5A-4C60-955C-C35CB3CAE692}"/>
              </a:ext>
            </a:extLst>
          </p:cNvPr>
          <p:cNvSpPr txBox="1"/>
          <p:nvPr/>
        </p:nvSpPr>
        <p:spPr>
          <a:xfrm>
            <a:off x="263008" y="882316"/>
            <a:ext cx="2659470" cy="19132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1400" dirty="0">
                <a:solidFill>
                  <a:schemeClr val="accent3">
                    <a:lumMod val="50000"/>
                  </a:schemeClr>
                </a:solidFill>
              </a:rPr>
              <a:t>Example landslide-dammed lakes time series. White areas represent the state of the dammed lake immediately after the earthquake, and colored </a:t>
            </a:r>
            <a:r>
              <a:rPr lang="en-US" sz="1400">
                <a:solidFill>
                  <a:schemeClr val="accent3">
                    <a:lumMod val="50000"/>
                  </a:schemeClr>
                </a:solidFill>
              </a:rPr>
              <a:t>areas </a:t>
            </a:r>
            <a:r>
              <a:rPr lang="en-US" sz="1400" dirty="0">
                <a:solidFill>
                  <a:schemeClr val="accent3">
                    <a:lumMod val="50000"/>
                  </a:schemeClr>
                </a:solidFill>
              </a:rPr>
              <a:t>its state at the latest date detected.</a:t>
            </a:r>
            <a:endParaRPr lang="LID4096" sz="1400" dirty="0">
              <a:solidFill>
                <a:schemeClr val="accent3">
                  <a:lumMod val="50000"/>
                </a:schemeClr>
              </a:solidFill>
            </a:endParaRPr>
          </a:p>
        </p:txBody>
      </p:sp>
      <p:pic>
        <p:nvPicPr>
          <p:cNvPr id="85" name="Picture 84">
            <a:extLst>
              <a:ext uri="{FF2B5EF4-FFF2-40B4-BE49-F238E27FC236}">
                <a16:creationId xmlns:a16="http://schemas.microsoft.com/office/drawing/2014/main" id="{FFE875C4-B5F0-4681-902E-7BA16B2FCA65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8124" r="8124"/>
          <a:stretch/>
        </p:blipFill>
        <p:spPr>
          <a:xfrm>
            <a:off x="3930543" y="867205"/>
            <a:ext cx="1800000" cy="1800000"/>
          </a:xfrm>
          <a:prstGeom prst="ellipse">
            <a:avLst/>
          </a:prstGeom>
          <a:ln w="38100">
            <a:solidFill>
              <a:srgbClr val="385723"/>
            </a:solidFill>
          </a:ln>
        </p:spPr>
      </p:pic>
      <p:grpSp>
        <p:nvGrpSpPr>
          <p:cNvPr id="104" name="Group 103">
            <a:extLst>
              <a:ext uri="{FF2B5EF4-FFF2-40B4-BE49-F238E27FC236}">
                <a16:creationId xmlns:a16="http://schemas.microsoft.com/office/drawing/2014/main" id="{76CDE456-FA6B-4D1C-9717-A4FE966D98CC}"/>
              </a:ext>
            </a:extLst>
          </p:cNvPr>
          <p:cNvGrpSpPr/>
          <p:nvPr/>
        </p:nvGrpSpPr>
        <p:grpSpPr>
          <a:xfrm>
            <a:off x="5377001" y="4592648"/>
            <a:ext cx="2651455" cy="1862048"/>
            <a:chOff x="5451821" y="4722587"/>
            <a:chExt cx="2651455" cy="1862048"/>
          </a:xfrm>
        </p:grpSpPr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4366BC19-08A3-4DA8-A579-5CA89088C058}"/>
                </a:ext>
              </a:extLst>
            </p:cNvPr>
            <p:cNvSpPr txBox="1"/>
            <p:nvPr/>
          </p:nvSpPr>
          <p:spPr>
            <a:xfrm>
              <a:off x="6349539" y="4722587"/>
              <a:ext cx="85601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rgbClr val="1375BD"/>
                  </a:solidFill>
                </a:rPr>
                <a:t>3</a:t>
              </a:r>
              <a:endParaRPr lang="LID4096" sz="2000" dirty="0">
                <a:solidFill>
                  <a:srgbClr val="1375BD"/>
                </a:solidFill>
              </a:endParaRPr>
            </a:p>
          </p:txBody>
        </p:sp>
        <p:sp>
          <p:nvSpPr>
            <p:cNvPr id="96" name="Rectangle: Rounded Corners 95">
              <a:extLst>
                <a:ext uri="{FF2B5EF4-FFF2-40B4-BE49-F238E27FC236}">
                  <a16:creationId xmlns:a16="http://schemas.microsoft.com/office/drawing/2014/main" id="{2078D5E8-1B67-4365-8CE6-68CA0DB26390}"/>
                </a:ext>
              </a:extLst>
            </p:cNvPr>
            <p:cNvSpPr/>
            <p:nvPr/>
          </p:nvSpPr>
          <p:spPr>
            <a:xfrm>
              <a:off x="5451821" y="5006626"/>
              <a:ext cx="2651455" cy="1293971"/>
            </a:xfrm>
            <a:prstGeom prst="roundRect">
              <a:avLst/>
            </a:prstGeom>
            <a:solidFill>
              <a:srgbClr val="D9D9D9">
                <a:alpha val="69804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The methods limitation include smaller sized lakes in steep terrains, due to the Sentinel-2 spatial resolution and topographical shadows.   </a:t>
              </a:r>
            </a:p>
          </p:txBody>
        </p:sp>
      </p:grpSp>
      <p:grpSp>
        <p:nvGrpSpPr>
          <p:cNvPr id="103" name="Group 102">
            <a:extLst>
              <a:ext uri="{FF2B5EF4-FFF2-40B4-BE49-F238E27FC236}">
                <a16:creationId xmlns:a16="http://schemas.microsoft.com/office/drawing/2014/main" id="{44A69485-2028-44A7-91F0-69AA83F86BB8}"/>
              </a:ext>
            </a:extLst>
          </p:cNvPr>
          <p:cNvGrpSpPr/>
          <p:nvPr/>
        </p:nvGrpSpPr>
        <p:grpSpPr>
          <a:xfrm>
            <a:off x="2922478" y="4592648"/>
            <a:ext cx="2250339" cy="1862048"/>
            <a:chOff x="3288849" y="4725557"/>
            <a:chExt cx="2250339" cy="1862048"/>
          </a:xfrm>
        </p:grpSpPr>
        <p:sp>
          <p:nvSpPr>
            <p:cNvPr id="100" name="TextBox 99">
              <a:extLst>
                <a:ext uri="{FF2B5EF4-FFF2-40B4-BE49-F238E27FC236}">
                  <a16:creationId xmlns:a16="http://schemas.microsoft.com/office/drawing/2014/main" id="{CD01A7DD-08A7-43F5-9EB2-501425939140}"/>
                </a:ext>
              </a:extLst>
            </p:cNvPr>
            <p:cNvSpPr txBox="1"/>
            <p:nvPr/>
          </p:nvSpPr>
          <p:spPr>
            <a:xfrm>
              <a:off x="3990758" y="4725557"/>
              <a:ext cx="856019" cy="1862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1500" dirty="0">
                  <a:solidFill>
                    <a:srgbClr val="1375BD"/>
                  </a:solidFill>
                </a:rPr>
                <a:t>2</a:t>
              </a:r>
              <a:endParaRPr lang="LID4096" sz="2000" dirty="0">
                <a:solidFill>
                  <a:srgbClr val="1375BD"/>
                </a:solidFill>
              </a:endParaRPr>
            </a:p>
          </p:txBody>
        </p:sp>
        <p:sp>
          <p:nvSpPr>
            <p:cNvPr id="97" name="Rectangle: Rounded Corners 96">
              <a:extLst>
                <a:ext uri="{FF2B5EF4-FFF2-40B4-BE49-F238E27FC236}">
                  <a16:creationId xmlns:a16="http://schemas.microsoft.com/office/drawing/2014/main" id="{DA7A8861-653E-4F97-B23E-0EF780A2CB48}"/>
                </a:ext>
              </a:extLst>
            </p:cNvPr>
            <p:cNvSpPr/>
            <p:nvPr/>
          </p:nvSpPr>
          <p:spPr>
            <a:xfrm>
              <a:off x="3288849" y="5009596"/>
              <a:ext cx="2250339" cy="1293971"/>
            </a:xfrm>
            <a:prstGeom prst="roundRect">
              <a:avLst/>
            </a:prstGeom>
            <a:solidFill>
              <a:srgbClr val="D9D9D9">
                <a:alpha val="69804"/>
              </a:srgbClr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400" dirty="0"/>
                <a:t>Monitoring the evolution of large landslide-dammed lakes is possible for relatively flatter terrain. </a:t>
              </a:r>
            </a:p>
          </p:txBody>
        </p:sp>
      </p:grpSp>
      <p:sp>
        <p:nvSpPr>
          <p:cNvPr id="98" name="Rectangle 97">
            <a:extLst>
              <a:ext uri="{FF2B5EF4-FFF2-40B4-BE49-F238E27FC236}">
                <a16:creationId xmlns:a16="http://schemas.microsoft.com/office/drawing/2014/main" id="{69D264C6-2DC3-4D08-9262-D63A8BAB5521}"/>
              </a:ext>
            </a:extLst>
          </p:cNvPr>
          <p:cNvSpPr/>
          <p:nvPr/>
        </p:nvSpPr>
        <p:spPr>
          <a:xfrm>
            <a:off x="5828577" y="2167498"/>
            <a:ext cx="1748300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GB" sz="2000" b="1" i="1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Key findings:</a:t>
            </a:r>
          </a:p>
        </p:txBody>
      </p:sp>
    </p:spTree>
    <p:extLst>
      <p:ext uri="{BB962C8B-B14F-4D97-AF65-F5344CB8AC3E}">
        <p14:creationId xmlns:p14="http://schemas.microsoft.com/office/powerpoint/2010/main" val="15610369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0BAC5BD-2FAA-426A-8AF2-574B7EA0D54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7014949" y="6356350"/>
            <a:ext cx="4338851" cy="365125"/>
          </a:xfrm>
        </p:spPr>
        <p:txBody>
          <a:bodyPr/>
          <a:lstStyle/>
          <a:p>
            <a:fld id="{F6EC07EC-BBD0-4ECD-B097-19C53044EE70}" type="slidenum">
              <a:rPr lang="LID4096" smtClean="0"/>
              <a:t>7</a:t>
            </a:fld>
            <a:endParaRPr lang="LID4096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92DA37F8-371E-4AA7-9C38-A8B690BEEFD9}"/>
              </a:ext>
            </a:extLst>
          </p:cNvPr>
          <p:cNvGrpSpPr/>
          <p:nvPr/>
        </p:nvGrpSpPr>
        <p:grpSpPr>
          <a:xfrm>
            <a:off x="0" y="133437"/>
            <a:ext cx="12192000" cy="549275"/>
            <a:chOff x="0" y="133437"/>
            <a:chExt cx="12192000" cy="549275"/>
          </a:xfrm>
        </p:grpSpPr>
        <p:sp>
          <p:nvSpPr>
            <p:cNvPr id="10" name="Title 3">
              <a:extLst>
                <a:ext uri="{FF2B5EF4-FFF2-40B4-BE49-F238E27FC236}">
                  <a16:creationId xmlns:a16="http://schemas.microsoft.com/office/drawing/2014/main" id="{4DB6CC1B-3037-45F8-8B4D-CB5D89358C57}"/>
                </a:ext>
              </a:extLst>
            </p:cNvPr>
            <p:cNvSpPr txBox="1">
              <a:spLocks/>
            </p:cNvSpPr>
            <p:nvPr/>
          </p:nvSpPr>
          <p:spPr>
            <a:xfrm>
              <a:off x="0" y="133437"/>
              <a:ext cx="12192000" cy="549275"/>
            </a:xfrm>
            <a:prstGeom prst="rect">
              <a:avLst/>
            </a:prstGeom>
            <a:gradFill>
              <a:gsLst>
                <a:gs pos="0">
                  <a:schemeClr val="accent1">
                    <a:lumMod val="5000"/>
                    <a:lumOff val="95000"/>
                  </a:schemeClr>
                </a:gs>
                <a:gs pos="74000">
                  <a:srgbClr val="1375BD"/>
                </a:gs>
                <a:gs pos="83000">
                  <a:srgbClr val="1375BD"/>
                </a:gs>
                <a:gs pos="100000">
                  <a:srgbClr val="1375BD"/>
                </a:gs>
              </a:gsLst>
              <a:lin ang="0" scaled="1"/>
            </a:gradFill>
          </p:spPr>
          <p:txBody>
            <a:bodyPr>
              <a:normAutofit fontScale="97500"/>
            </a:bodyPr>
            <a:lstStyle>
              <a:lvl1pPr algn="l" defTabSz="914400" rtl="0" eaLnBrk="1" latinLnBrk="0" hangingPunct="1">
                <a:lnSpc>
                  <a:spcPct val="90000"/>
                </a:lnSpc>
                <a:spcBef>
                  <a:spcPct val="0"/>
                </a:spcBef>
                <a:buNone/>
                <a:defRPr sz="4400" kern="1200">
                  <a:solidFill>
                    <a:schemeClr val="tx1"/>
                  </a:solidFill>
                  <a:latin typeface="+mj-lt"/>
                  <a:ea typeface="+mj-ea"/>
                  <a:cs typeface="+mj-cs"/>
                </a:defRPr>
              </a:lvl1pPr>
            </a:lstStyle>
            <a:p>
              <a:pPr algn="r"/>
              <a:r>
                <a:rPr lang="en-US" sz="3200" dirty="0">
                  <a:solidFill>
                    <a:schemeClr val="bg1"/>
                  </a:solidFill>
                  <a:latin typeface="Gadugi" panose="020B0502040204020203" pitchFamily="34" charset="0"/>
                  <a:ea typeface="Gadugi" panose="020B0502040204020203" pitchFamily="34" charset="0"/>
                  <a:cs typeface="Arial" panose="020B0604020202020204" pitchFamily="34" charset="0"/>
                </a:rPr>
                <a:t>Thank you! </a:t>
              </a:r>
              <a:endParaRPr lang="LID4096" sz="3200" dirty="0">
                <a:solidFill>
                  <a:schemeClr val="bg1"/>
                </a:solidFill>
                <a:latin typeface="Gadugi" panose="020B0502040204020203" pitchFamily="34" charset="0"/>
                <a:ea typeface="Gadugi" panose="020B0502040204020203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3" name="Picture 12" descr="A picture containing drawing&#10;&#10;Description automatically generated">
              <a:extLst>
                <a:ext uri="{FF2B5EF4-FFF2-40B4-BE49-F238E27FC236}">
                  <a16:creationId xmlns:a16="http://schemas.microsoft.com/office/drawing/2014/main" id="{7A293556-CE55-46F8-B376-E32EC3E87220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1496" y="186800"/>
              <a:ext cx="1698813" cy="442548"/>
            </a:xfrm>
            <a:prstGeom prst="rect">
              <a:avLst/>
            </a:prstGeom>
          </p:spPr>
        </p:pic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BE525B9E-9692-4578-BE59-7CCA8C346322}"/>
              </a:ext>
            </a:extLst>
          </p:cNvPr>
          <p:cNvSpPr txBox="1"/>
          <p:nvPr/>
        </p:nvSpPr>
        <p:spPr>
          <a:xfrm>
            <a:off x="386559" y="1015696"/>
            <a:ext cx="5652000" cy="15890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b="1" i="1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Acknowledgements</a:t>
            </a:r>
          </a:p>
          <a:p>
            <a:pPr algn="just">
              <a:lnSpc>
                <a:spcPct val="120000"/>
              </a:lnSpc>
            </a:pPr>
            <a:r>
              <a:rPr lang="en-GB" sz="1200" dirty="0">
                <a:latin typeface="Gadugi" panose="020B0502040204020203" pitchFamily="34" charset="0"/>
                <a:ea typeface="Gadugi" panose="020B0502040204020203" pitchFamily="34" charset="0"/>
              </a:rPr>
              <a:t>This research is supported by the Austrian Academy of Sciences (ÖAW) through the project </a:t>
            </a:r>
            <a:r>
              <a:rPr lang="en-GB" sz="1200" dirty="0" err="1">
                <a:latin typeface="Gadugi" panose="020B0502040204020203" pitchFamily="34" charset="0"/>
                <a:ea typeface="Gadugi" panose="020B0502040204020203" pitchFamily="34" charset="0"/>
              </a:rPr>
              <a:t>RiCoLa</a:t>
            </a:r>
            <a:r>
              <a:rPr lang="en-GB" sz="1200" dirty="0">
                <a:latin typeface="Gadugi" panose="020B0502040204020203" pitchFamily="34" charset="0"/>
                <a:ea typeface="Gadugi" panose="020B0502040204020203" pitchFamily="34" charset="0"/>
              </a:rPr>
              <a:t> (Detection and analysis of landslide-induced river course changes and lake formation) and by the New Zealand Ministry of Business, Innovation and Employment through the project STEC (Cost-effective targeting of erosion control to protect soil and water values; contract no. 1819-38-010 J).</a:t>
            </a:r>
            <a:endParaRPr lang="LID4096" sz="1200" dirty="0">
              <a:latin typeface="Gadugi" panose="020B0502040204020203" pitchFamily="34" charset="0"/>
              <a:ea typeface="Gadugi" panose="020B0502040204020203" pitchFamily="34" charset="0"/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3E735537-7DB7-4C44-BEB8-2DD3634F2E18}"/>
              </a:ext>
            </a:extLst>
          </p:cNvPr>
          <p:cNvGrpSpPr/>
          <p:nvPr/>
        </p:nvGrpSpPr>
        <p:grpSpPr>
          <a:xfrm>
            <a:off x="625381" y="2729759"/>
            <a:ext cx="2457647" cy="888390"/>
            <a:chOff x="625381" y="2729759"/>
            <a:chExt cx="2457647" cy="88839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22532248-DA3C-4E0E-A5B7-D2E50E77A81C}"/>
                </a:ext>
              </a:extLst>
            </p:cNvPr>
            <p:cNvSpPr/>
            <p:nvPr/>
          </p:nvSpPr>
          <p:spPr>
            <a:xfrm>
              <a:off x="625381" y="3387317"/>
              <a:ext cx="2457647" cy="2308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en-GB" sz="900" dirty="0">
                  <a:latin typeface="Gadugi" panose="020B0502040204020203" pitchFamily="34" charset="0"/>
                  <a:ea typeface="Gadugi" panose="020B0502040204020203" pitchFamily="34" charset="0"/>
                  <a:hlinkClick r:id="rId4"/>
                </a:rPr>
                <a:t>http://landslides-and-rivers.sbg.ac.at/</a:t>
              </a:r>
              <a:endParaRPr lang="LID4096" sz="900" dirty="0">
                <a:latin typeface="Gadugi" panose="020B0502040204020203" pitchFamily="34" charset="0"/>
                <a:ea typeface="Gadugi" panose="020B0502040204020203" pitchFamily="34" charset="0"/>
              </a:endParaRPr>
            </a:p>
          </p:txBody>
        </p:sp>
        <p:pic>
          <p:nvPicPr>
            <p:cNvPr id="24" name="Picture 23" descr="A picture containing clock&#10;&#10;Description automatically generated">
              <a:extLst>
                <a:ext uri="{FF2B5EF4-FFF2-40B4-BE49-F238E27FC236}">
                  <a16:creationId xmlns:a16="http://schemas.microsoft.com/office/drawing/2014/main" id="{760BF85D-9D3B-4103-9134-BA12FDE92BF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44206" y="2729759"/>
              <a:ext cx="1619999" cy="648000"/>
            </a:xfrm>
            <a:prstGeom prst="rect">
              <a:avLst/>
            </a:prstGeom>
          </p:spPr>
        </p:pic>
      </p:grpSp>
      <p:pic>
        <p:nvPicPr>
          <p:cNvPr id="25" name="Picture 24" descr="A black sign with white text&#10;&#10;Description automatically generated">
            <a:extLst>
              <a:ext uri="{FF2B5EF4-FFF2-40B4-BE49-F238E27FC236}">
                <a16:creationId xmlns:a16="http://schemas.microsoft.com/office/drawing/2014/main" id="{C8E2B40A-3025-428C-AE01-DFBAFD55EE9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4080" y="2813954"/>
            <a:ext cx="1674419" cy="720000"/>
          </a:xfrm>
          <a:prstGeom prst="rect">
            <a:avLst/>
          </a:prstGeom>
        </p:spPr>
      </p:pic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79AF908-44AD-4509-854A-A3C88E338AF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547212" y="6356350"/>
            <a:ext cx="3157750" cy="365125"/>
          </a:xfrm>
        </p:spPr>
        <p:txBody>
          <a:bodyPr/>
          <a:lstStyle/>
          <a:p>
            <a:r>
              <a:rPr lang="en-US"/>
              <a:t>lorenacristina.abadcrespo@sbg.ac.at</a:t>
            </a:r>
            <a:endParaRPr lang="LID4096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C2B305F-18FD-4F85-B78C-DBCAAA67E7CC}"/>
              </a:ext>
            </a:extLst>
          </p:cNvPr>
          <p:cNvSpPr/>
          <p:nvPr/>
        </p:nvSpPr>
        <p:spPr>
          <a:xfrm>
            <a:off x="1262859" y="6446579"/>
            <a:ext cx="2737641" cy="18466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GB" sz="600" dirty="0">
                <a:solidFill>
                  <a:srgbClr val="5F7D95"/>
                </a:solidFill>
              </a:rPr>
              <a:t>Icons from Microsoft Office and  </a:t>
            </a:r>
            <a:r>
              <a:rPr lang="en-GB" sz="600" dirty="0" err="1">
                <a:solidFill>
                  <a:srgbClr val="5F7D95"/>
                </a:solidFill>
                <a:hlinkClick r:id="rId7"/>
              </a:rPr>
              <a:t>Flaticon</a:t>
            </a:r>
            <a:r>
              <a:rPr lang="en-GB" sz="600" dirty="0">
                <a:solidFill>
                  <a:srgbClr val="5F7D95"/>
                </a:solidFill>
              </a:rPr>
              <a:t> made by </a:t>
            </a:r>
            <a:r>
              <a:rPr lang="en-GB" sz="600" dirty="0" err="1">
                <a:solidFill>
                  <a:srgbClr val="5F7D95"/>
                </a:solidFill>
                <a:hlinkClick r:id="rId8" invalidUrl="https::/www.flaticon.com/authors/freepik"/>
              </a:rPr>
              <a:t>Freepik</a:t>
            </a:r>
            <a:r>
              <a:rPr lang="en-GB" sz="600" dirty="0">
                <a:solidFill>
                  <a:srgbClr val="5F7D95"/>
                </a:solidFill>
              </a:rPr>
              <a:t> and </a:t>
            </a:r>
            <a:r>
              <a:rPr lang="en-GB" sz="600" dirty="0">
                <a:solidFill>
                  <a:srgbClr val="5F7D95"/>
                </a:solidFill>
                <a:hlinkClick r:id="rId9"/>
              </a:rPr>
              <a:t>Good Ware</a:t>
            </a:r>
            <a:r>
              <a:rPr lang="en-GB" sz="600" dirty="0">
                <a:solidFill>
                  <a:srgbClr val="5F7D95"/>
                </a:solidFill>
              </a:rPr>
              <a:t>.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025E5F7-FBFD-401C-BD59-DA7B8184CAE5}"/>
              </a:ext>
            </a:extLst>
          </p:cNvPr>
          <p:cNvSpPr txBox="1"/>
          <p:nvPr/>
        </p:nvSpPr>
        <p:spPr>
          <a:xfrm>
            <a:off x="6358374" y="1015696"/>
            <a:ext cx="5652000" cy="459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b="1" i="1" dirty="0">
                <a:solidFill>
                  <a:srgbClr val="1375BD"/>
                </a:solidFill>
                <a:latin typeface="Gadugi" panose="020B0502040204020203" pitchFamily="34" charset="0"/>
                <a:ea typeface="Gadugi" panose="020B0502040204020203" pitchFamily="34" charset="0"/>
              </a:rPr>
              <a:t>Also check…</a:t>
            </a:r>
          </a:p>
          <a:p>
            <a:pPr algn="just"/>
            <a:r>
              <a:rPr lang="en-GB" sz="1400" b="1" dirty="0">
                <a:hlinkClick r:id="rId10"/>
              </a:rPr>
              <a:t>Landslide dam susceptibility in the Austrian Alps inferred from modelled landslides, potential valley damming and lake formation</a:t>
            </a:r>
            <a:r>
              <a:rPr lang="en-GB" sz="1400" dirty="0"/>
              <a:t> </a:t>
            </a:r>
            <a:endParaRPr lang="en-GB" sz="1400" b="1" dirty="0"/>
          </a:p>
          <a:p>
            <a:pPr algn="just"/>
            <a:r>
              <a:rPr lang="en-GB" sz="1400" b="1" dirty="0"/>
              <a:t>Anne-Laure </a:t>
            </a:r>
            <a:r>
              <a:rPr lang="en-GB" sz="1400" b="1" dirty="0" err="1"/>
              <a:t>Argentin</a:t>
            </a:r>
            <a:r>
              <a:rPr lang="en-GB" sz="1400" dirty="0"/>
              <a:t>, Günther </a:t>
            </a:r>
            <a:r>
              <a:rPr lang="en-GB" sz="1400" dirty="0" err="1"/>
              <a:t>Prasicek</a:t>
            </a:r>
            <a:r>
              <a:rPr lang="en-GB" sz="1400" dirty="0"/>
              <a:t>, </a:t>
            </a:r>
            <a:r>
              <a:rPr lang="en-GB" sz="1400" dirty="0" err="1"/>
              <a:t>Jörg</a:t>
            </a:r>
            <a:r>
              <a:rPr lang="en-GB" sz="1400" dirty="0"/>
              <a:t> </a:t>
            </a:r>
            <a:r>
              <a:rPr lang="en-GB" sz="1400" dirty="0" err="1"/>
              <a:t>Robl</a:t>
            </a:r>
            <a:r>
              <a:rPr lang="en-GB" sz="1400" dirty="0"/>
              <a:t>, Daniel Hölbling, Lorena Abad, and Zahra </a:t>
            </a:r>
            <a:r>
              <a:rPr lang="en-GB" sz="1400" dirty="0" err="1"/>
              <a:t>Dabiri</a:t>
            </a:r>
            <a:endParaRPr lang="en-GB" sz="1400" dirty="0"/>
          </a:p>
          <a:p>
            <a:pPr algn="just"/>
            <a:r>
              <a:rPr lang="en-GB" sz="1400" dirty="0"/>
              <a:t>Tue, 05 May, 14:00–15:45</a:t>
            </a:r>
          </a:p>
          <a:p>
            <a:pPr algn="just"/>
            <a:endParaRPr lang="en-GB" sz="1400" dirty="0"/>
          </a:p>
          <a:p>
            <a:pPr algn="just"/>
            <a:r>
              <a:rPr lang="en-GB" sz="1400" b="1" dirty="0">
                <a:solidFill>
                  <a:srgbClr val="0072BC"/>
                </a:solidFill>
                <a:latin typeface="Open Sans"/>
                <a:hlinkClick r:id="rId11"/>
              </a:rPr>
              <a:t>Observation and Reporting of Landforms and Landscape Dynamics by Citizens</a:t>
            </a:r>
            <a:r>
              <a:rPr lang="en-GB" sz="1400" dirty="0">
                <a:latin typeface="Open Sans"/>
              </a:rPr>
              <a:t> </a:t>
            </a:r>
          </a:p>
          <a:p>
            <a:pPr algn="just"/>
            <a:r>
              <a:rPr lang="en-GB" sz="1400" b="1" dirty="0">
                <a:latin typeface="Open Sans"/>
              </a:rPr>
              <a:t>Daniel Hölbling</a:t>
            </a:r>
            <a:r>
              <a:rPr lang="en-GB" sz="1400" dirty="0">
                <a:latin typeface="Open Sans"/>
              </a:rPr>
              <a:t>, Sabine Hennig, Lorena Abad, Simon </a:t>
            </a:r>
            <a:r>
              <a:rPr lang="en-GB" sz="1400" dirty="0" err="1">
                <a:latin typeface="Open Sans"/>
              </a:rPr>
              <a:t>Ecke</a:t>
            </a:r>
            <a:r>
              <a:rPr lang="en-GB" sz="1400" dirty="0">
                <a:latin typeface="Open Sans"/>
              </a:rPr>
              <a:t>, and Dirk Tiede</a:t>
            </a:r>
          </a:p>
          <a:p>
            <a:pPr algn="just"/>
            <a:r>
              <a:rPr lang="en-GB" sz="1400" dirty="0">
                <a:latin typeface="Open Sans"/>
              </a:rPr>
              <a:t>Mon, 04 May, 10:45–12:30</a:t>
            </a:r>
          </a:p>
          <a:p>
            <a:pPr algn="just"/>
            <a:endParaRPr lang="LID4096" sz="1400" dirty="0"/>
          </a:p>
          <a:p>
            <a:pPr algn="just"/>
            <a:r>
              <a:rPr lang="en-GB" sz="1400" b="1" dirty="0">
                <a:solidFill>
                  <a:srgbClr val="0072BC"/>
                </a:solidFill>
                <a:latin typeface="Open Sans"/>
                <a:hlinkClick r:id="rId12"/>
              </a:rPr>
              <a:t>Assessing the impact of mass movements on alpine trails and huts using EO data</a:t>
            </a:r>
            <a:r>
              <a:rPr lang="en-GB" sz="1400" dirty="0">
                <a:latin typeface="Open Sans"/>
              </a:rPr>
              <a:t> </a:t>
            </a:r>
          </a:p>
          <a:p>
            <a:pPr algn="just"/>
            <a:r>
              <a:rPr lang="en-GB" sz="1400" b="1" dirty="0">
                <a:latin typeface="Open Sans"/>
              </a:rPr>
              <a:t>Florian Albrecht</a:t>
            </a:r>
            <a:r>
              <a:rPr lang="en-GB" sz="1400" dirty="0">
                <a:latin typeface="Open Sans"/>
              </a:rPr>
              <a:t>, Daniel Hölbling, Lorena Abad, Zahra </a:t>
            </a:r>
            <a:r>
              <a:rPr lang="en-GB" sz="1400" dirty="0" err="1">
                <a:latin typeface="Open Sans"/>
              </a:rPr>
              <a:t>Dabiri</a:t>
            </a:r>
            <a:r>
              <a:rPr lang="en-GB" sz="1400" dirty="0">
                <a:latin typeface="Open Sans"/>
              </a:rPr>
              <a:t>, Gerald </a:t>
            </a:r>
            <a:r>
              <a:rPr lang="en-GB" sz="1400" dirty="0" err="1">
                <a:latin typeface="Open Sans"/>
              </a:rPr>
              <a:t>Reischenböck</a:t>
            </a:r>
            <a:r>
              <a:rPr lang="en-GB" sz="1400" dirty="0">
                <a:latin typeface="Open Sans"/>
              </a:rPr>
              <a:t>, Gabriela </a:t>
            </a:r>
            <a:r>
              <a:rPr lang="en-GB" sz="1400" dirty="0" err="1">
                <a:latin typeface="Open Sans"/>
              </a:rPr>
              <a:t>Scheierl</a:t>
            </a:r>
            <a:r>
              <a:rPr lang="en-GB" sz="1400" dirty="0">
                <a:latin typeface="Open Sans"/>
              </a:rPr>
              <a:t>, Tobias </a:t>
            </a:r>
            <a:r>
              <a:rPr lang="en-GB" sz="1400" dirty="0" err="1">
                <a:latin typeface="Open Sans"/>
              </a:rPr>
              <a:t>Hipp</a:t>
            </a:r>
            <a:r>
              <a:rPr lang="en-GB" sz="1400" dirty="0">
                <a:latin typeface="Open Sans"/>
              </a:rPr>
              <a:t>, Hannes Resch, and Gernot Resch</a:t>
            </a:r>
          </a:p>
          <a:p>
            <a:pPr algn="just"/>
            <a:r>
              <a:rPr lang="en-GB" sz="1400" dirty="0">
                <a:latin typeface="Open Sans"/>
              </a:rPr>
              <a:t>Thu, 07 May, 14:00–15:45</a:t>
            </a:r>
            <a:endParaRPr lang="LID4096" sz="1400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4DDE2F1-85CF-49D1-AC98-C9216BB36521}"/>
              </a:ext>
            </a:extLst>
          </p:cNvPr>
          <p:cNvSpPr txBox="1"/>
          <p:nvPr/>
        </p:nvSpPr>
        <p:spPr>
          <a:xfrm>
            <a:off x="386559" y="3977761"/>
            <a:ext cx="5652000" cy="21600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b="1" i="1" dirty="0">
                <a:solidFill>
                  <a:srgbClr val="1375BD"/>
                </a:solidFill>
                <a:ea typeface="Gadugi" panose="020B0502040204020203" pitchFamily="34" charset="0"/>
              </a:rPr>
              <a:t>References</a:t>
            </a:r>
            <a:endParaRPr lang="en-GB" dirty="0"/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sz="1200" dirty="0"/>
              <a:t>[1] </a:t>
            </a:r>
            <a:r>
              <a:rPr lang="en-GB" sz="1200" dirty="0" err="1"/>
              <a:t>Donchyts</a:t>
            </a:r>
            <a:r>
              <a:rPr lang="en-GB" sz="1200" dirty="0"/>
              <a:t>, G. </a:t>
            </a:r>
            <a:r>
              <a:rPr lang="en-GB" sz="1200" i="1" dirty="0"/>
              <a:t>et al.</a:t>
            </a:r>
            <a:r>
              <a:rPr lang="en-GB" sz="1200" dirty="0"/>
              <a:t> (2016) ‘A 30 m resolution surface water mask including estimation of positional and thematic differences using Landsat 8, SRTM and OpenStreetMap: A case study in the Murray-Darling basin, Australia’, </a:t>
            </a:r>
            <a:r>
              <a:rPr lang="en-GB" sz="1200" i="1" dirty="0"/>
              <a:t>Remote Sensing</a:t>
            </a:r>
            <a:r>
              <a:rPr lang="en-GB" sz="1200" dirty="0"/>
              <a:t>, 8(5). </a:t>
            </a:r>
            <a:r>
              <a:rPr lang="en-GB" sz="1200" dirty="0" err="1"/>
              <a:t>doi</a:t>
            </a:r>
            <a:r>
              <a:rPr lang="en-GB" sz="1200" dirty="0"/>
              <a:t>: 10.3390/rs8050386.</a:t>
            </a:r>
          </a:p>
          <a:p>
            <a:pPr algn="just">
              <a:lnSpc>
                <a:spcPct val="120000"/>
              </a:lnSpc>
              <a:spcAft>
                <a:spcPts val="600"/>
              </a:spcAft>
            </a:pPr>
            <a:r>
              <a:rPr lang="en-GB" sz="1200" dirty="0"/>
              <a:t>[2] </a:t>
            </a:r>
            <a:r>
              <a:rPr lang="en-GB" sz="1200" dirty="0" err="1"/>
              <a:t>Dellow</a:t>
            </a:r>
            <a:r>
              <a:rPr lang="en-GB" sz="1200" dirty="0"/>
              <a:t>, S. </a:t>
            </a:r>
            <a:r>
              <a:rPr lang="en-GB" sz="1200" i="1" dirty="0"/>
              <a:t>et al.</a:t>
            </a:r>
            <a:r>
              <a:rPr lang="en-GB" sz="1200" dirty="0"/>
              <a:t> (2017) ‘Landslides caused by the Mw7. 8 Kaikoura Earthquake and the Immediate Response’, </a:t>
            </a:r>
            <a:r>
              <a:rPr lang="en-GB" sz="1200" i="1" dirty="0"/>
              <a:t>Bulletin of the New Zealand Society for Earthquake Engineering</a:t>
            </a:r>
            <a:r>
              <a:rPr lang="en-GB" sz="1200" dirty="0"/>
              <a:t>, 50(2), pp. 106–116. </a:t>
            </a:r>
            <a:r>
              <a:rPr lang="en-GB" sz="1200" dirty="0" err="1"/>
              <a:t>doi</a:t>
            </a:r>
            <a:r>
              <a:rPr lang="en-GB" sz="1200" dirty="0"/>
              <a:t>: 10.5459/bnzsee.50.2.106-116.</a:t>
            </a:r>
            <a:endParaRPr lang="LID4096" sz="1200" dirty="0"/>
          </a:p>
        </p:txBody>
      </p:sp>
    </p:spTree>
    <p:extLst>
      <p:ext uri="{BB962C8B-B14F-4D97-AF65-F5344CB8AC3E}">
        <p14:creationId xmlns:p14="http://schemas.microsoft.com/office/powerpoint/2010/main" val="2609688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EGU2020">
      <a:majorFont>
        <a:latin typeface="Gadugi"/>
        <a:ea typeface=""/>
        <a:cs typeface=""/>
      </a:majorFont>
      <a:minorFont>
        <a:latin typeface="Gadug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2121</TotalTime>
  <Words>964</Words>
  <Application>Microsoft Office PowerPoint</Application>
  <PresentationFormat>Widescreen</PresentationFormat>
  <Paragraphs>89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Gadugi</vt:lpstr>
      <vt:lpstr>Open Sans</vt:lpstr>
      <vt:lpstr>Office Theme</vt:lpstr>
      <vt:lpstr>Mapping and monitoring of landslide-dammed lakes using Sentinel-2 time series   A case study after the 2016 Kaikōura Earthquake in New Zealand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EGU2020-Abad et al.</dc:title>
  <dc:creator>Lorena Abad</dc:creator>
  <cp:lastModifiedBy>Lore Abad</cp:lastModifiedBy>
  <cp:revision>130</cp:revision>
  <dcterms:created xsi:type="dcterms:W3CDTF">2020-04-29T10:52:37Z</dcterms:created>
  <dcterms:modified xsi:type="dcterms:W3CDTF">2020-05-07T10:36:48Z</dcterms:modified>
</cp:coreProperties>
</file>